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 id="2147483689" r:id="rId2"/>
    <p:sldMasterId id="2147483690" r:id="rId3"/>
    <p:sldMasterId id="2147483691" r:id="rId4"/>
  </p:sldMasterIdLst>
  <p:notesMasterIdLst>
    <p:notesMasterId r:id="rId81"/>
  </p:notesMasterIdLst>
  <p:sldIdLst>
    <p:sldId id="256" r:id="rId5"/>
    <p:sldId id="257" r:id="rId6"/>
    <p:sldId id="258" r:id="rId7"/>
    <p:sldId id="259" r:id="rId8"/>
    <p:sldId id="371" r:id="rId9"/>
    <p:sldId id="260" r:id="rId10"/>
    <p:sldId id="261" r:id="rId11"/>
    <p:sldId id="262" r:id="rId12"/>
    <p:sldId id="264" r:id="rId13"/>
    <p:sldId id="266" r:id="rId14"/>
    <p:sldId id="267" r:id="rId15"/>
    <p:sldId id="268" r:id="rId16"/>
    <p:sldId id="269" r:id="rId17"/>
    <p:sldId id="270" r:id="rId18"/>
    <p:sldId id="271" r:id="rId19"/>
    <p:sldId id="272" r:id="rId20"/>
    <p:sldId id="273" r:id="rId21"/>
    <p:sldId id="275" r:id="rId22"/>
    <p:sldId id="276" r:id="rId23"/>
    <p:sldId id="277" r:id="rId24"/>
    <p:sldId id="278" r:id="rId25"/>
    <p:sldId id="282" r:id="rId26"/>
    <p:sldId id="283" r:id="rId27"/>
    <p:sldId id="284" r:id="rId28"/>
    <p:sldId id="285" r:id="rId29"/>
    <p:sldId id="286" r:id="rId30"/>
    <p:sldId id="297" r:id="rId31"/>
    <p:sldId id="298" r:id="rId32"/>
    <p:sldId id="308" r:id="rId33"/>
    <p:sldId id="309" r:id="rId34"/>
    <p:sldId id="310" r:id="rId35"/>
    <p:sldId id="311" r:id="rId36"/>
    <p:sldId id="313" r:id="rId37"/>
    <p:sldId id="314" r:id="rId38"/>
    <p:sldId id="316" r:id="rId39"/>
    <p:sldId id="317" r:id="rId40"/>
    <p:sldId id="318" r:id="rId41"/>
    <p:sldId id="319" r:id="rId42"/>
    <p:sldId id="320" r:id="rId43"/>
    <p:sldId id="325" r:id="rId44"/>
    <p:sldId id="326" r:id="rId45"/>
    <p:sldId id="327" r:id="rId46"/>
    <p:sldId id="328" r:id="rId47"/>
    <p:sldId id="329" r:id="rId48"/>
    <p:sldId id="330" r:id="rId49"/>
    <p:sldId id="331" r:id="rId50"/>
    <p:sldId id="332" r:id="rId51"/>
    <p:sldId id="333" r:id="rId52"/>
    <p:sldId id="334" r:id="rId53"/>
    <p:sldId id="357" r:id="rId54"/>
    <p:sldId id="358" r:id="rId55"/>
    <p:sldId id="359" r:id="rId56"/>
    <p:sldId id="360" r:id="rId57"/>
    <p:sldId id="361" r:id="rId58"/>
    <p:sldId id="362" r:id="rId59"/>
    <p:sldId id="363" r:id="rId60"/>
    <p:sldId id="364" r:id="rId61"/>
    <p:sldId id="366" r:id="rId62"/>
    <p:sldId id="365" r:id="rId63"/>
    <p:sldId id="367" r:id="rId64"/>
    <p:sldId id="369" r:id="rId65"/>
    <p:sldId id="368" r:id="rId66"/>
    <p:sldId id="370" r:id="rId67"/>
    <p:sldId id="341" r:id="rId68"/>
    <p:sldId id="342" r:id="rId69"/>
    <p:sldId id="343" r:id="rId70"/>
    <p:sldId id="344" r:id="rId71"/>
    <p:sldId id="345" r:id="rId72"/>
    <p:sldId id="347" r:id="rId73"/>
    <p:sldId id="350" r:id="rId74"/>
    <p:sldId id="351" r:id="rId75"/>
    <p:sldId id="352" r:id="rId76"/>
    <p:sldId id="353" r:id="rId77"/>
    <p:sldId id="354" r:id="rId78"/>
    <p:sldId id="355" r:id="rId79"/>
    <p:sldId id="356" r:id="rId8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7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80" Type="http://schemas.openxmlformats.org/officeDocument/2006/relationships/slide" Target="slides/slide76.xml"/><Relationship Id="rId81" Type="http://schemas.openxmlformats.org/officeDocument/2006/relationships/notesMaster" Target="notesMasters/notes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308234116"/>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first part of the code is going to contain variable declarations which you've already learned. As we go on, other things will appear here in the beginning such as the creation of objects and other pieces of code. </a:t>
            </a:r>
          </a:p>
          <a:p>
            <a:pPr lvl="0" rtl="0">
              <a:spcBef>
                <a:spcPts val="0"/>
              </a:spcBef>
              <a:buNone/>
            </a:pPr>
            <a:endParaRPr/>
          </a:p>
          <a:p>
            <a:pPr lvl="0" rtl="0">
              <a:spcBef>
                <a:spcPts val="0"/>
              </a:spcBef>
              <a:buNone/>
            </a:pPr>
            <a:r>
              <a:rPr lang="en"/>
              <a:t>It is important to note that variables declared here are considered "global" variables, meaning they will be accessible to all of the code in the entire sketch. We will show examples of "local" variables later and how you might run into problems, but you should be putting all of your important variables here at the beginning"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"This part should look a little new. The first real part of the dynamic code structure is the setup. Everything between the two curly brackets will run only once at the very beginning of the sketch. This is where you will want to put things that set up your sketch such as size of the applet window, background color, loading images into the sketch (so that you aren’t loading images over and over, slowing down your program), etc.</a:t>
            </a:r>
          </a:p>
          <a:p>
            <a:pPr lvl="0" rtl="0">
              <a:spcBef>
                <a:spcPts val="0"/>
              </a:spcBef>
              <a:buNone/>
            </a:pPr>
            <a:endParaRPr/>
          </a:p>
          <a:p>
            <a:pPr lvl="0" rtl="0">
              <a:spcBef>
                <a:spcPts val="0"/>
              </a:spcBef>
              <a:buNone/>
            </a:pPr>
            <a:r>
              <a:rPr lang="en"/>
              <a:t>MAKE REFERENCE TO THESE PIECES BEING MODULES/CHUNKS OF CODE</a:t>
            </a:r>
          </a:p>
          <a:p>
            <a:pPr lvl="0" rtl="0">
              <a:spcBef>
                <a:spcPts val="0"/>
              </a:spcBef>
              <a:buNone/>
            </a:pPr>
            <a:endParaRPr/>
          </a:p>
          <a:p>
            <a:pPr lvl="0" rtl="0">
              <a:spcBef>
                <a:spcPts val="0"/>
              </a:spcBef>
              <a:buNone/>
            </a:pPr>
            <a:r>
              <a:rPr lang="en"/>
              <a:t>It is also good practice to "initialize" your variables here. This is actually loading values into your variables so that your sketch runs the way it needs to. Some variables might need to be initialized while others might not. It can be done in the initial declarations (for ex. "int x = 3;") but it is good practice to put them in the setup.</a:t>
            </a:r>
          </a:p>
          <a:p>
            <a:pPr lvl="0" rtl="0">
              <a:spcBef>
                <a:spcPts val="0"/>
              </a:spcBef>
              <a:buNone/>
            </a:pPr>
            <a:endParaRPr/>
          </a:p>
          <a:p>
            <a:pPr lvl="0" rtl="0">
              <a:spcBef>
                <a:spcPts val="0"/>
              </a:spcBef>
              <a:buNone/>
            </a:pPr>
            <a:r>
              <a:rPr lang="en"/>
              <a:t>Note the syntax used: open and closed parentheses in addition to the curly brackets. If you have a foreign keyboard make sure you know how to use these.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1" name="Shape 3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The Draw loop is where the meat of your sketch will go. Things between these curly brackets will run one line at a time from start to finish then loop back again to the beginning, running over and over again until the sketch is stopped.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6" name="Shape 3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use to - </a:t>
            </a:r>
          </a:p>
          <a:p>
            <a:pPr lvl="0" rtl="0">
              <a:spcBef>
                <a:spcPts val="0"/>
              </a:spcBef>
              <a:buNone/>
            </a:pPr>
            <a:r>
              <a:rPr lang="en"/>
              <a:t>- give yourself (and other people notes) </a:t>
            </a:r>
          </a:p>
          <a:p>
            <a:pPr lvl="0" rtl="0">
              <a:spcBef>
                <a:spcPts val="0"/>
              </a:spcBef>
              <a:buNone/>
            </a:pPr>
            <a:r>
              <a:rPr lang="en"/>
              <a:t>- “turn off” blocks of code during development / testing</a:t>
            </a:r>
          </a:p>
          <a:p>
            <a:pPr lvl="0" rtl="0">
              <a:spcBef>
                <a:spcPts val="0"/>
              </a:spcBef>
              <a:buNone/>
            </a:pPr>
            <a:endParaRPr/>
          </a:p>
          <a:p>
            <a:pPr lvl="0" rtl="0">
              <a:spcBef>
                <a:spcPts val="0"/>
              </a:spcBef>
              <a:buNone/>
            </a:pPr>
            <a:r>
              <a:rPr lang="en"/>
              <a:t>i ALWAYS forget what stuff i made in old code means and it takes ages to figure it out again if i don’t leave detailed comments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first use special variables to set some basics.</a:t>
            </a:r>
          </a:p>
          <a:p>
            <a:pPr lvl="0" rtl="0">
              <a:spcBef>
                <a:spcPts val="0"/>
              </a:spcBef>
              <a:buNone/>
            </a:pPr>
            <a:r>
              <a:rPr lang="en"/>
              <a:t>make a shape follow the mouse. </a:t>
            </a:r>
          </a:p>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use operators to increment variables in the draw loop.</a:t>
            </a:r>
          </a:p>
          <a:p>
            <a:pPr lvl="0" rtl="0">
              <a:spcBef>
                <a:spcPts val="0"/>
              </a:spcBef>
              <a:buNone/>
            </a:pPr>
            <a:r>
              <a:rPr lang="en"/>
              <a:t>make some crazy procedural animations with shapes.</a:t>
            </a:r>
          </a:p>
          <a:p>
            <a:pPr lvl="0" rtl="0">
              <a:spcBef>
                <a:spcPts val="0"/>
              </a:spcBef>
              <a:buNone/>
            </a:pPr>
            <a:r>
              <a:rPr lang="en"/>
              <a:t>shape that changes over time, makes a drawing (see old jul19 sketches)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6" name="Shape 4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track one of the incrementing variables, maybe to see one that has moved offscreen? </a:t>
            </a:r>
          </a:p>
          <a:p>
            <a:pPr lvl="0" rtl="0">
              <a:spcBef>
                <a:spcPts val="0"/>
              </a:spcBef>
              <a:buNone/>
            </a:pPr>
            <a:r>
              <a:rPr lang="en"/>
              <a:t>increment a variable in setup to see why it isn’t working? </a:t>
            </a:r>
          </a:p>
          <a:p>
            <a:pPr lvl="0" rtl="0">
              <a:spcBef>
                <a:spcPts val="0"/>
              </a:spcBef>
              <a:buNone/>
            </a:pPr>
            <a:r>
              <a:rPr lang="en"/>
              <a:t>then move it into the draw loop. </a:t>
            </a:r>
          </a:p>
          <a:p>
            <a:pPr lvl="0" rtl="0">
              <a:spcBef>
                <a:spcPts val="0"/>
              </a:spcBef>
              <a:buNone/>
            </a:pPr>
            <a:r>
              <a:rPr lang="en"/>
              <a:t>also use a string to write out some labeled data.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2" name="Shape 4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41" name="Shape 5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546" name="Shape 5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Shape 5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51" name="Shape 5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Shape 5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56" name="Shape 5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66" name="Shape 5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Shape 5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71" name="Shape 5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81" name="Shape 5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591" name="Shape 5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Shape 59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596" name="Shape 5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smtClean="0"/>
              <a:t>- The main ()</a:t>
            </a:r>
            <a:r>
              <a:rPr lang="en-US" baseline="0" dirty="0" smtClean="0"/>
              <a:t> methods sets up the window size and runs the program</a:t>
            </a:r>
            <a:endParaRPr dirty="0"/>
          </a:p>
        </p:txBody>
      </p:sp>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rgbClr val="000000"/>
              </a:buClr>
              <a:buSzPct val="100000"/>
              <a:buFont typeface="Arial"/>
              <a:buNone/>
            </a:pPr>
            <a:r>
              <a:rPr lang="en"/>
              <a:t>Cartesian coordinate systems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26" name="Shape 6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36" name="Shape 6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Shape 64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41" name="Shape 6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46" name="Shape 6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51" name="Shape 6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56" name="Shape 6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Shape 66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61" name="Shape 6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66" name="Shape 6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671" name="Shape 6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rgbClr val="000000"/>
              </a:buClr>
              <a:buSzPct val="100000"/>
              <a:buFont typeface="Arial"/>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1" name="Shape 4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-talk about car example</a:t>
            </a:r>
          </a:p>
          <a:p>
            <a:r>
              <a:rPr lang="en-US" dirty="0" smtClean="0"/>
              <a:t>-. It contains variables and methods into an object that contains and controls access to them all. </a:t>
            </a:r>
            <a:endParaRPr lang="en-US" dirty="0"/>
          </a:p>
        </p:txBody>
      </p:sp>
    </p:spTree>
    <p:extLst>
      <p:ext uri="{BB962C8B-B14F-4D97-AF65-F5344CB8AC3E}">
        <p14:creationId xmlns:p14="http://schemas.microsoft.com/office/powerpoint/2010/main" val="1728919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Spaceship, enemy, </a:t>
            </a:r>
            <a:r>
              <a:rPr lang="en-US" dirty="0" err="1" smtClean="0"/>
              <a:t>aestroid</a:t>
            </a:r>
            <a:endParaRPr lang="en-US" dirty="0"/>
          </a:p>
        </p:txBody>
      </p:sp>
    </p:spTree>
    <p:extLst>
      <p:ext uri="{BB962C8B-B14F-4D97-AF65-F5344CB8AC3E}">
        <p14:creationId xmlns:p14="http://schemas.microsoft.com/office/powerpoint/2010/main" val="31754827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Let’s build the Alphabet class called Alpha. Note Alpha is capitalized, this is the convention to differentiate it from variables and functions. </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On screen you see the structure of the class. </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First we NAME our class... we then place in and declare our VARIABLES. We create our CONSTRUCTOR where we initialize our variables. The constructor is like a default template. It is wise to include a constructor especially if you are not passing arguments to your object. Additionally it prevents your Processing from giving errors &amp; it’s good practice. Finally we add any METHODS we want… note here we have a move and display method. Don’t forget to close our class with a }</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If you do wish to pass arguments to your object see Objects EX3. We will go over the example file for clarity.</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endParaRPr>
              <a:solidFill>
                <a:schemeClr val="dk1"/>
              </a:solidFill>
            </a:endParaRPr>
          </a:p>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54827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One of the great things about using objects is the ability to create multiple objects from the same class… note that though the objects are of the same class, they can vary in their qualities. In our class our class is Alpha which represents our Alphabets, while an instance of the class (letter) would be our object.</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Methods or </a:t>
            </a:r>
            <a:r>
              <a:rPr lang="en-US" dirty="0" err="1" smtClean="0"/>
              <a:t>properies</a:t>
            </a:r>
            <a:r>
              <a:rPr lang="en-US" dirty="0" smtClean="0"/>
              <a:t> that aren’t necessary for the outside world to use or manipulate can be declared private to keep objects outside the classes accessing them or using them inappropriately</a:t>
            </a:r>
            <a:r>
              <a:rPr lang="en-US" baseline="0" dirty="0" smtClean="0"/>
              <a:t> </a:t>
            </a:r>
            <a:endParaRPr lang="en-US" dirty="0"/>
          </a:p>
        </p:txBody>
      </p:sp>
    </p:spTree>
    <p:extLst>
      <p:ext uri="{BB962C8B-B14F-4D97-AF65-F5344CB8AC3E}">
        <p14:creationId xmlns:p14="http://schemas.microsoft.com/office/powerpoint/2010/main" val="15744907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 diagram</a:t>
            </a:r>
            <a:endParaRPr lang="en-US" dirty="0"/>
          </a:p>
        </p:txBody>
      </p:sp>
    </p:spTree>
    <p:extLst>
      <p:ext uri="{BB962C8B-B14F-4D97-AF65-F5344CB8AC3E}">
        <p14:creationId xmlns:p14="http://schemas.microsoft.com/office/powerpoint/2010/main" val="27764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rgbClr val="000000"/>
              </a:buClr>
              <a:buSzPct val="100000"/>
              <a:buFont typeface="Arial"/>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Shape 7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6" name="Shape 7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1" name="Shape 7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Shape 71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7" name="Shape 7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1" name="Shape 7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0" name="Shape 7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8" name="Shape 7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1" name="Shape 7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Shape 7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parameters are sometimes also referred to as arguments or options</a:t>
            </a:r>
          </a:p>
          <a:p>
            <a:pPr lvl="0" rtl="0">
              <a:spcBef>
                <a:spcPts val="0"/>
              </a:spcBef>
              <a:buNone/>
            </a:pPr>
            <a:r>
              <a:rPr lang="en"/>
              <a:t>even if there are no parameters, you will need an empty set of parentheses</a:t>
            </a:r>
          </a:p>
          <a:p>
            <a:pPr lvl="0" rtl="0">
              <a:spcBef>
                <a:spcPts val="0"/>
              </a:spcBef>
              <a:buNone/>
            </a:pPr>
            <a:r>
              <a:rPr lang="en"/>
              <a:t>DON'T FORGET YOUR SEMICOLONS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5" name="Shape 7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2" name="Shape 8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Shape 8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9" name="Shape 8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rgbClr val="000000"/>
              </a:buClr>
              <a:buSzPct val="100000"/>
              <a:buFont typeface="Arial"/>
              <a:buNone/>
            </a:pPr>
            <a:r>
              <a:rPr lang="en"/>
              <a:t>Now let’s build a sketch</a:t>
            </a:r>
          </a:p>
          <a:p>
            <a:pPr lvl="0" rtl="0">
              <a:spcBef>
                <a:spcPts val="0"/>
              </a:spcBef>
              <a:buClr>
                <a:srgbClr val="000000"/>
              </a:buClr>
              <a:buSzPct val="100000"/>
              <a:buFont typeface="Arial"/>
              <a:buNone/>
            </a:pPr>
            <a:endParaRPr/>
          </a:p>
          <a:p>
            <a:pPr lvl="0" rtl="0">
              <a:spcBef>
                <a:spcPts val="0"/>
              </a:spcBef>
              <a:buClr>
                <a:srgbClr val="000000"/>
              </a:buClr>
              <a:buSzPct val="100000"/>
              <a:buFont typeface="Arial"/>
              <a:buNone/>
            </a:pPr>
            <a:r>
              <a:rPr lang="en"/>
              <a:t>SETUP sets up your environment… it defines elements that run once</a:t>
            </a:r>
          </a:p>
          <a:p>
            <a:pPr lvl="0" rtl="0">
              <a:spcBef>
                <a:spcPts val="0"/>
              </a:spcBef>
              <a:buClr>
                <a:srgbClr val="000000"/>
              </a:buClr>
              <a:buSzPct val="100000"/>
              <a:buFont typeface="Arial"/>
              <a:buNone/>
            </a:pPr>
            <a:endParaRPr/>
          </a:p>
          <a:p>
            <a:pPr lvl="0" rtl="0">
              <a:spcBef>
                <a:spcPts val="0"/>
              </a:spcBef>
              <a:buClr>
                <a:srgbClr val="000000"/>
              </a:buClr>
              <a:buSzPct val="100000"/>
              <a:buFont typeface="Arial"/>
              <a:buNone/>
            </a:pPr>
            <a:r>
              <a:rPr lang="en"/>
              <a:t>DRAW runs through the code and repeats once it reaches the end</a:t>
            </a:r>
          </a:p>
          <a:p>
            <a:pPr lvl="0" rtl="0">
              <a:spcBef>
                <a:spcPts val="0"/>
              </a:spcBef>
              <a:buClr>
                <a:srgbClr val="000000"/>
              </a:buClr>
              <a:buSzPct val="100000"/>
              <a:buFont typeface="Arial"/>
              <a:buNone/>
            </a:pPr>
            <a:endParaRPr/>
          </a:p>
          <a:p>
            <a:pPr lvl="0" rtl="0">
              <a:spcBef>
                <a:spcPts val="0"/>
              </a:spcBef>
              <a:buClr>
                <a:srgbClr val="000000"/>
              </a:buClr>
              <a:buSzPct val="100000"/>
              <a:buFont typeface="Arial"/>
              <a:buNone/>
            </a:pPr>
            <a:r>
              <a:rPr lang="en"/>
              <a:t>{ Opens a code block</a:t>
            </a:r>
          </a:p>
          <a:p>
            <a:pPr lvl="0" rtl="0">
              <a:spcBef>
                <a:spcPts val="0"/>
              </a:spcBef>
              <a:buClr>
                <a:srgbClr val="000000"/>
              </a:buClr>
              <a:buSzPct val="100000"/>
              <a:buFont typeface="Arial"/>
              <a:buNone/>
            </a:pPr>
            <a:endParaRPr/>
          </a:p>
          <a:p>
            <a:pPr lvl="0" rtl="0">
              <a:spcBef>
                <a:spcPts val="0"/>
              </a:spcBef>
              <a:buClr>
                <a:srgbClr val="000000"/>
              </a:buClr>
              <a:buSzPct val="100000"/>
              <a:buFont typeface="Arial"/>
              <a:buNone/>
            </a:pPr>
            <a:r>
              <a:rPr lang="en"/>
              <a:t>} Closes a code block</a:t>
            </a:r>
          </a:p>
          <a:p>
            <a:pPr lvl="0" rtl="0">
              <a:spcBef>
                <a:spcPts val="0"/>
              </a:spcBef>
              <a:buClr>
                <a:srgbClr val="000000"/>
              </a:buClr>
              <a:buSzPct val="100000"/>
              <a:buFont typeface="Arial"/>
              <a:buNone/>
            </a:pPr>
            <a:endParaRPr/>
          </a:p>
          <a:p>
            <a:pPr lvl="0" rtl="0">
              <a:spcBef>
                <a:spcPts val="0"/>
              </a:spcBef>
              <a:buClr>
                <a:srgbClr val="000000"/>
              </a:buClr>
              <a:buSzPct val="100000"/>
              <a:buFont typeface="Arial"/>
              <a:buNone/>
            </a:pPr>
            <a:r>
              <a:rPr lang="en"/>
              <a:t>; goes at the end of code statements</a:t>
            </a:r>
          </a:p>
          <a:p>
            <a:pPr lvl="0" rtl="0">
              <a:spcBef>
                <a:spcPts val="0"/>
              </a:spcBef>
              <a:buClr>
                <a:srgbClr val="000000"/>
              </a:buClr>
              <a:buSzPct val="100000"/>
              <a:buFont typeface="Arial"/>
              <a:buNone/>
            </a:pPr>
            <a:endParaRPr/>
          </a:p>
          <a:p>
            <a:pPr lvl="0" rtl="0">
              <a:spcBef>
                <a:spcPts val="0"/>
              </a:spcBef>
              <a:buClr>
                <a:srgbClr val="000000"/>
              </a:buClr>
              <a:buSzPct val="100000"/>
              <a:buFont typeface="Arial"/>
              <a:buNone/>
            </a:pPr>
            <a:r>
              <a:rPr lang="en"/>
              <a:t>// Comments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57200" y="205978"/>
            <a:ext cx="8229600" cy="43887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6553200" y="476726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685800" y="1597818"/>
            <a:ext cx="7772400" cy="11025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4" name="Shape 74"/>
          <p:cNvSpPr txBox="1">
            <a:spLocks noGrp="1"/>
          </p:cNvSpPr>
          <p:nvPr>
            <p:ph type="subTitle" idx="1"/>
          </p:nvPr>
        </p:nvSpPr>
        <p:spPr>
          <a:xfrm>
            <a:off x="1371600" y="2914650"/>
            <a:ext cx="6400799" cy="1314599"/>
          </a:xfrm>
          <a:prstGeom prst="rect">
            <a:avLst/>
          </a:prstGeom>
          <a:noFill/>
          <a:ln>
            <a:noFill/>
          </a:ln>
        </p:spPr>
        <p:txBody>
          <a:bodyPr lIns="91425" tIns="91425" rIns="91425" bIns="91425" anchor="t" anchorCtr="0"/>
          <a:lstStyle>
            <a:lvl1pPr marL="0" marR="0" lvl="0" indent="0" algn="ctr" rtl="0">
              <a:spcBef>
                <a:spcPts val="640"/>
              </a:spcBef>
              <a:buClr>
                <a:srgbClr val="888888"/>
              </a:buClr>
              <a:buFont typeface="Arial"/>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buClr>
                <a:srgbClr val="888888"/>
              </a:buClr>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buClr>
                <a:srgbClr val="888888"/>
              </a:buClr>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6553200" y="476726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205978"/>
            <a:ext cx="8229600" cy="8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0" name="Shape 80"/>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6553200" y="476726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722312" y="3305175"/>
            <a:ext cx="7772400" cy="1021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4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6" name="Shape 86"/>
          <p:cNvSpPr txBox="1">
            <a:spLocks noGrp="1"/>
          </p:cNvSpPr>
          <p:nvPr>
            <p:ph type="body" idx="1"/>
          </p:nvPr>
        </p:nvSpPr>
        <p:spPr>
          <a:xfrm>
            <a:off x="722312" y="2180034"/>
            <a:ext cx="7772400" cy="1125299"/>
          </a:xfrm>
          <a:prstGeom prst="rect">
            <a:avLst/>
          </a:prstGeom>
          <a:noFill/>
          <a:ln>
            <a:noFill/>
          </a:ln>
        </p:spPr>
        <p:txBody>
          <a:bodyPr lIns="91425" tIns="91425" rIns="91425" bIns="91425" anchor="b" anchorCtr="0"/>
          <a:lstStyle>
            <a:lvl1pPr marL="0" marR="0" lvl="0" indent="0" algn="l"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553200" y="476726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8"/>
            <a:ext cx="8229600" cy="8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2" name="Shape 92"/>
          <p:cNvSpPr txBox="1">
            <a:spLocks noGrp="1"/>
          </p:cNvSpPr>
          <p:nvPr>
            <p:ph type="body" idx="1"/>
          </p:nvPr>
        </p:nvSpPr>
        <p:spPr>
          <a:xfrm>
            <a:off x="457200" y="1200150"/>
            <a:ext cx="4038599" cy="3394500"/>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body" idx="2"/>
          </p:nvPr>
        </p:nvSpPr>
        <p:spPr>
          <a:xfrm>
            <a:off x="4648200" y="1200150"/>
            <a:ext cx="4038599" cy="3394500"/>
          </a:xfrm>
          <a:prstGeom prst="rect">
            <a:avLst/>
          </a:prstGeom>
          <a:noFill/>
          <a:ln>
            <a:noFill/>
          </a:ln>
        </p:spPr>
        <p:txBody>
          <a:bodyPr lIns="91425" tIns="91425" rIns="91425" bIns="91425" anchor="t" anchorCtr="0"/>
          <a:lstStyle>
            <a:lvl1pPr marL="342900" marR="0" lvl="0" indent="-16510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5" name="Shape 95"/>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6" name="Shape 96"/>
          <p:cNvSpPr txBox="1">
            <a:spLocks noGrp="1"/>
          </p:cNvSpPr>
          <p:nvPr>
            <p:ph type="sldNum" idx="12"/>
          </p:nvPr>
        </p:nvSpPr>
        <p:spPr>
          <a:xfrm>
            <a:off x="6553200" y="476726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05978"/>
            <a:ext cx="8229600" cy="8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99" name="Shape 99"/>
          <p:cNvSpPr txBox="1">
            <a:spLocks noGrp="1"/>
          </p:cNvSpPr>
          <p:nvPr>
            <p:ph type="body" idx="1"/>
          </p:nvPr>
        </p:nvSpPr>
        <p:spPr>
          <a:xfrm>
            <a:off x="457200" y="1151334"/>
            <a:ext cx="4040099" cy="4799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00" name="Shape 100"/>
          <p:cNvSpPr txBox="1">
            <a:spLocks noGrp="1"/>
          </p:cNvSpPr>
          <p:nvPr>
            <p:ph type="body" idx="2"/>
          </p:nvPr>
        </p:nvSpPr>
        <p:spPr>
          <a:xfrm>
            <a:off x="457200" y="1631156"/>
            <a:ext cx="4040099" cy="29634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01" name="Shape 101"/>
          <p:cNvSpPr txBox="1">
            <a:spLocks noGrp="1"/>
          </p:cNvSpPr>
          <p:nvPr>
            <p:ph type="body" idx="3"/>
          </p:nvPr>
        </p:nvSpPr>
        <p:spPr>
          <a:xfrm>
            <a:off x="4645025" y="1151334"/>
            <a:ext cx="4041900" cy="479999"/>
          </a:xfrm>
          <a:prstGeom prst="rect">
            <a:avLst/>
          </a:prstGeom>
          <a:noFill/>
          <a:ln>
            <a:noFill/>
          </a:ln>
        </p:spPr>
        <p:txBody>
          <a:bodyPr lIns="91425" tIns="91425" rIns="91425" bIns="91425" anchor="b" anchorCtr="0"/>
          <a:lstStyle>
            <a:lvl1pPr marL="0" marR="0" lvl="0" indent="0" algn="l" rtl="0">
              <a:spcBef>
                <a:spcPts val="48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4"/>
          </p:nvPr>
        </p:nvSpPr>
        <p:spPr>
          <a:xfrm>
            <a:off x="4645025" y="1631156"/>
            <a:ext cx="4041900" cy="2963400"/>
          </a:xfrm>
          <a:prstGeom prst="rect">
            <a:avLst/>
          </a:prstGeom>
          <a:noFill/>
          <a:ln>
            <a:noFill/>
          </a:ln>
        </p:spPr>
        <p:txBody>
          <a:bodyPr lIns="91425" tIns="91425" rIns="91425" bIns="91425" anchor="t" anchorCtr="0"/>
          <a:lstStyle>
            <a:lvl1pPr marL="342900" marR="0" lvl="0" indent="-1905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553200" y="476726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06"/>
        <p:cNvGrpSpPr/>
        <p:nvPr/>
      </p:nvGrpSpPr>
      <p:grpSpPr>
        <a:xfrm>
          <a:off x="0" y="0"/>
          <a:ext cx="0" cy="0"/>
          <a:chOff x="0" y="0"/>
          <a:chExt cx="0" cy="0"/>
        </a:xfrm>
      </p:grpSpPr>
      <p:sp>
        <p:nvSpPr>
          <p:cNvPr id="107" name="Shape 107"/>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8" name="Shape 108"/>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sldNum" idx="12"/>
          </p:nvPr>
        </p:nvSpPr>
        <p:spPr>
          <a:xfrm>
            <a:off x="6553200" y="476726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457200" y="204787"/>
            <a:ext cx="3008399" cy="87149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2" name="Shape 112"/>
          <p:cNvSpPr txBox="1">
            <a:spLocks noGrp="1"/>
          </p:cNvSpPr>
          <p:nvPr>
            <p:ph type="body" idx="1"/>
          </p:nvPr>
        </p:nvSpPr>
        <p:spPr>
          <a:xfrm>
            <a:off x="3575050" y="204787"/>
            <a:ext cx="5111699" cy="43895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body" idx="2"/>
          </p:nvPr>
        </p:nvSpPr>
        <p:spPr>
          <a:xfrm>
            <a:off x="457200" y="1076325"/>
            <a:ext cx="3008399" cy="3518399"/>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4" name="Shape 114"/>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5" name="Shape 115"/>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sldNum" idx="12"/>
          </p:nvPr>
        </p:nvSpPr>
        <p:spPr>
          <a:xfrm>
            <a:off x="6553200" y="476726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17"/>
        <p:cNvGrpSpPr/>
        <p:nvPr/>
      </p:nvGrpSpPr>
      <p:grpSpPr>
        <a:xfrm>
          <a:off x="0" y="0"/>
          <a:ext cx="0" cy="0"/>
          <a:chOff x="0" y="0"/>
          <a:chExt cx="0" cy="0"/>
        </a:xfrm>
      </p:grpSpPr>
      <p:sp>
        <p:nvSpPr>
          <p:cNvPr id="118" name="Shape 118"/>
          <p:cNvSpPr txBox="1">
            <a:spLocks noGrp="1"/>
          </p:cNvSpPr>
          <p:nvPr>
            <p:ph type="title"/>
          </p:nvPr>
        </p:nvSpPr>
        <p:spPr>
          <a:xfrm>
            <a:off x="1792288" y="3600450"/>
            <a:ext cx="5486399" cy="425099"/>
          </a:xfrm>
          <a:prstGeom prst="rect">
            <a:avLst/>
          </a:prstGeom>
          <a:noFill/>
          <a:ln>
            <a:noFill/>
          </a:ln>
        </p:spPr>
        <p:txBody>
          <a:bodyPr lIns="91425" tIns="91425" rIns="91425" bIns="91425" anchor="b" anchorCtr="0"/>
          <a:lstStyle>
            <a:lvl1pPr marL="0" marR="0" lvl="0" indent="0" algn="l" rtl="0">
              <a:spcBef>
                <a:spcPts val="0"/>
              </a:spcBef>
              <a:buClr>
                <a:schemeClr val="dk1"/>
              </a:buClr>
              <a:buFont typeface="Calibri"/>
              <a:buNone/>
              <a:defRPr sz="2000" b="1"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9" name="Shape 119"/>
          <p:cNvSpPr>
            <a:spLocks noGrp="1"/>
          </p:cNvSpPr>
          <p:nvPr>
            <p:ph type="pic" idx="2"/>
          </p:nvPr>
        </p:nvSpPr>
        <p:spPr>
          <a:xfrm>
            <a:off x="1792288" y="459581"/>
            <a:ext cx="5486399" cy="3086099"/>
          </a:xfrm>
          <a:prstGeom prst="rect">
            <a:avLst/>
          </a:prstGeom>
          <a:noFill/>
          <a:ln>
            <a:noFill/>
          </a:ln>
        </p:spPr>
        <p:txBody>
          <a:bodyPr lIns="91425" tIns="91425" rIns="91425" bIns="91425" anchor="t" anchorCtr="0"/>
          <a:lstStyle>
            <a:lvl1pPr marL="0" marR="0" lvl="0" indent="0" algn="l" rtl="0">
              <a:spcBef>
                <a:spcPts val="64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20" name="Shape 120"/>
          <p:cNvSpPr txBox="1">
            <a:spLocks noGrp="1"/>
          </p:cNvSpPr>
          <p:nvPr>
            <p:ph type="body" idx="1"/>
          </p:nvPr>
        </p:nvSpPr>
        <p:spPr>
          <a:xfrm>
            <a:off x="1792288" y="4025503"/>
            <a:ext cx="5486399" cy="603599"/>
          </a:xfrm>
          <a:prstGeom prst="rect">
            <a:avLst/>
          </a:prstGeom>
          <a:noFill/>
          <a:ln>
            <a:noFill/>
          </a:ln>
        </p:spPr>
        <p:txBody>
          <a:bodyPr lIns="91425" tIns="91425" rIns="91425" bIns="91425" anchor="t" anchorCtr="0"/>
          <a:lstStyle>
            <a:lvl1pPr marL="0" marR="0" lvl="0" indent="0" algn="l" rtl="0">
              <a:spcBef>
                <a:spcPts val="280"/>
              </a:spcBef>
              <a:buClr>
                <a:schemeClr val="dk1"/>
              </a:buClr>
              <a:buFont typeface="Arial"/>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buClr>
                <a:schemeClr val="dk1"/>
              </a:buClr>
              <a:buFont typeface="Arial"/>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buClr>
                <a:schemeClr val="dk1"/>
              </a:buClr>
              <a:buFont typeface="Arial"/>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21" name="Shape 121"/>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sldNum" idx="12"/>
          </p:nvPr>
        </p:nvSpPr>
        <p:spPr>
          <a:xfrm>
            <a:off x="6553200" y="476726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rot="5400000">
            <a:off x="5463749" y="1371628"/>
            <a:ext cx="4388700" cy="20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26" name="Shape 126"/>
          <p:cNvSpPr txBox="1">
            <a:spLocks noGrp="1"/>
          </p:cNvSpPr>
          <p:nvPr>
            <p:ph type="body" idx="1"/>
          </p:nvPr>
        </p:nvSpPr>
        <p:spPr>
          <a:xfrm rot="5400000">
            <a:off x="1272750" y="-609571"/>
            <a:ext cx="4388700" cy="6019799"/>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7" name="Shape 127"/>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8" name="Shape 128"/>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129" name="Shape 129"/>
          <p:cNvSpPr txBox="1">
            <a:spLocks noGrp="1"/>
          </p:cNvSpPr>
          <p:nvPr>
            <p:ph type="sldNum" idx="12"/>
          </p:nvPr>
        </p:nvSpPr>
        <p:spPr>
          <a:xfrm>
            <a:off x="6553200" y="476726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1078700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3" name="Shape 143"/>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4" name="Shape 14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8153457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4"/>
        <p:cNvGrpSpPr/>
        <p:nvPr/>
      </p:nvGrpSpPr>
      <p:grpSpPr>
        <a:xfrm>
          <a:off x="0" y="0"/>
          <a:ext cx="0" cy="0"/>
          <a:chOff x="0" y="0"/>
          <a:chExt cx="0" cy="0"/>
        </a:xfrm>
      </p:grpSpPr>
      <p:sp>
        <p:nvSpPr>
          <p:cNvPr id="135" name="Shape 135"/>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136" name="Shape 136"/>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137" name="Shape 13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3" name="Shape 143"/>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4" name="Shape 14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47" name="Shape 147"/>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48" name="Shape 148"/>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49" name="Shape 1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52" name="Shape 15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155" name="Shape 155"/>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56" name="Shape 15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Main point">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159" name="Shape 15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60"/>
        <p:cNvGrpSpPr/>
        <p:nvPr/>
      </p:nvGrpSpPr>
      <p:grpSpPr>
        <a:xfrm>
          <a:off x="0" y="0"/>
          <a:ext cx="0" cy="0"/>
          <a:chOff x="0" y="0"/>
          <a:chExt cx="0" cy="0"/>
        </a:xfrm>
      </p:grpSpPr>
      <p:sp>
        <p:nvSpPr>
          <p:cNvPr id="161" name="Shape 161"/>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162" name="Shape 162"/>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163" name="Shape 163"/>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164" name="Shape 164"/>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65" name="Shape 16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aption">
    <p:spTree>
      <p:nvGrpSpPr>
        <p:cNvPr id="1" name="Shape 166"/>
        <p:cNvGrpSpPr/>
        <p:nvPr/>
      </p:nvGrpSpPr>
      <p:grpSpPr>
        <a:xfrm>
          <a:off x="0" y="0"/>
          <a:ext cx="0" cy="0"/>
          <a:chOff x="0" y="0"/>
          <a:chExt cx="0" cy="0"/>
        </a:xfrm>
      </p:grpSpPr>
      <p:sp>
        <p:nvSpPr>
          <p:cNvPr id="167" name="Shape 16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168" name="Shape 16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ig number">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171" name="Shape 171"/>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72" name="Shape 17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73"/>
        <p:cNvGrpSpPr/>
        <p:nvPr/>
      </p:nvGrpSpPr>
      <p:grpSpPr>
        <a:xfrm>
          <a:off x="0" y="0"/>
          <a:ext cx="0" cy="0"/>
          <a:chOff x="0" y="0"/>
          <a:chExt cx="0" cy="0"/>
        </a:xfrm>
      </p:grpSpPr>
      <p:sp>
        <p:nvSpPr>
          <p:cNvPr id="174" name="Shape 17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83" name="Shape 183"/>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86" name="Shape 186"/>
          <p:cNvSpPr txBox="1">
            <a:spLocks noGrp="1"/>
          </p:cNvSpPr>
          <p:nvPr>
            <p:ph type="body" idx="1"/>
          </p:nvPr>
        </p:nvSpPr>
        <p:spPr>
          <a:xfrm>
            <a:off x="457200" y="1200150"/>
            <a:ext cx="3994500" cy="37256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
        <p:nvSpPr>
          <p:cNvPr id="187" name="Shape 187"/>
          <p:cNvSpPr txBox="1">
            <a:spLocks noGrp="1"/>
          </p:cNvSpPr>
          <p:nvPr>
            <p:ph type="body" idx="2"/>
          </p:nvPr>
        </p:nvSpPr>
        <p:spPr>
          <a:xfrm>
            <a:off x="4692273" y="1200150"/>
            <a:ext cx="3994500" cy="3725699"/>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sz="1800"/>
            </a:lvl5pPr>
            <a:lvl6pPr lvl="5" rtl="0">
              <a:spcBef>
                <a:spcPts val="0"/>
              </a:spcBef>
              <a:defRPr sz="1800"/>
            </a:lvl6pPr>
            <a:lvl7pPr lvl="6" rtl="0">
              <a:spcBef>
                <a:spcPts val="0"/>
              </a:spcBef>
              <a:defRPr sz="1800"/>
            </a:lvl7pPr>
            <a:lvl8pPr lvl="7" rtl="0">
              <a:spcBef>
                <a:spcPts val="0"/>
              </a:spcBef>
              <a:defRPr sz="1800"/>
            </a:lvl8pPr>
            <a:lvl9pPr lvl="8" rtl="0">
              <a:spcBef>
                <a:spcPts val="0"/>
              </a:spcBef>
              <a:defRPr sz="18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lgn="l" rtl="0">
              <a:spcBef>
                <a:spcPts val="0"/>
              </a:spcBef>
              <a:buSzPct val="100000"/>
              <a:buFont typeface="Arial"/>
              <a:buNone/>
              <a:defRPr sz="3600" b="1">
                <a:solidFill>
                  <a:schemeClr val="dk1"/>
                </a:solidFill>
                <a:latin typeface="Arial"/>
                <a:ea typeface="Arial"/>
                <a:cs typeface="Arial"/>
                <a:sym typeface="Arial"/>
              </a:defRPr>
            </a:lvl1pPr>
            <a:lvl2pPr lvl="1" algn="l" rtl="0">
              <a:spcBef>
                <a:spcPts val="0"/>
              </a:spcBef>
              <a:buSzPct val="100000"/>
              <a:buFont typeface="Arial"/>
              <a:buNone/>
              <a:defRPr sz="3600" b="1">
                <a:solidFill>
                  <a:schemeClr val="dk1"/>
                </a:solidFill>
                <a:latin typeface="Arial"/>
                <a:ea typeface="Arial"/>
                <a:cs typeface="Arial"/>
                <a:sym typeface="Arial"/>
              </a:defRPr>
            </a:lvl2pPr>
            <a:lvl3pPr lvl="2" algn="l" rtl="0">
              <a:spcBef>
                <a:spcPts val="0"/>
              </a:spcBef>
              <a:buSzPct val="100000"/>
              <a:buFont typeface="Arial"/>
              <a:buNone/>
              <a:defRPr sz="3600" b="1">
                <a:solidFill>
                  <a:schemeClr val="dk1"/>
                </a:solidFill>
                <a:latin typeface="Arial"/>
                <a:ea typeface="Arial"/>
                <a:cs typeface="Arial"/>
                <a:sym typeface="Arial"/>
              </a:defRPr>
            </a:lvl3pPr>
            <a:lvl4pPr lvl="3" algn="l" rtl="0">
              <a:spcBef>
                <a:spcPts val="0"/>
              </a:spcBef>
              <a:buSzPct val="100000"/>
              <a:buFont typeface="Arial"/>
              <a:buNone/>
              <a:defRPr sz="3600" b="1">
                <a:solidFill>
                  <a:schemeClr val="dk1"/>
                </a:solidFill>
                <a:latin typeface="Arial"/>
                <a:ea typeface="Arial"/>
                <a:cs typeface="Arial"/>
                <a:sym typeface="Arial"/>
              </a:defRPr>
            </a:lvl4pPr>
            <a:lvl5pPr lvl="4" algn="l" rtl="0">
              <a:spcBef>
                <a:spcPts val="0"/>
              </a:spcBef>
              <a:buSzPct val="100000"/>
              <a:buFont typeface="Arial"/>
              <a:buNone/>
              <a:defRPr sz="3600" b="1">
                <a:solidFill>
                  <a:schemeClr val="dk1"/>
                </a:solidFill>
                <a:latin typeface="Arial"/>
                <a:ea typeface="Arial"/>
                <a:cs typeface="Arial"/>
                <a:sym typeface="Arial"/>
              </a:defRPr>
            </a:lvl5pPr>
            <a:lvl6pPr lvl="5" algn="l" rtl="0">
              <a:spcBef>
                <a:spcPts val="0"/>
              </a:spcBef>
              <a:buSzPct val="100000"/>
              <a:buFont typeface="Arial"/>
              <a:buNone/>
              <a:defRPr sz="3600" b="1">
                <a:solidFill>
                  <a:schemeClr val="dk1"/>
                </a:solidFill>
                <a:latin typeface="Arial"/>
                <a:ea typeface="Arial"/>
                <a:cs typeface="Arial"/>
                <a:sym typeface="Arial"/>
              </a:defRPr>
            </a:lvl6pPr>
            <a:lvl7pPr lvl="6" algn="l" rtl="0">
              <a:spcBef>
                <a:spcPts val="0"/>
              </a:spcBef>
              <a:buSzPct val="100000"/>
              <a:buFont typeface="Arial"/>
              <a:buNone/>
              <a:defRPr sz="3600" b="1">
                <a:solidFill>
                  <a:schemeClr val="dk1"/>
                </a:solidFill>
                <a:latin typeface="Arial"/>
                <a:ea typeface="Arial"/>
                <a:cs typeface="Arial"/>
                <a:sym typeface="Arial"/>
              </a:defRPr>
            </a:lvl7pPr>
            <a:lvl8pPr lvl="7" algn="l" rtl="0">
              <a:spcBef>
                <a:spcPts val="0"/>
              </a:spcBef>
              <a:buSzPct val="100000"/>
              <a:buFont typeface="Arial"/>
              <a:buNone/>
              <a:defRPr sz="3600" b="1">
                <a:solidFill>
                  <a:schemeClr val="dk1"/>
                </a:solidFill>
                <a:latin typeface="Arial"/>
                <a:ea typeface="Arial"/>
                <a:cs typeface="Arial"/>
                <a:sym typeface="Arial"/>
              </a:defRPr>
            </a:lvl8pPr>
            <a:lvl9pPr lvl="8"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aption">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457200" y="4406309"/>
            <a:ext cx="8229600" cy="519599"/>
          </a:xfrm>
          <a:prstGeom prst="rect">
            <a:avLst/>
          </a:prstGeom>
          <a:noFill/>
          <a:ln>
            <a:noFill/>
          </a:ln>
        </p:spPr>
        <p:txBody>
          <a:bodyPr lIns="91425" tIns="91425" rIns="91425" bIns="91425" anchor="t" anchorCtr="0"/>
          <a:lstStyle>
            <a:lvl1pPr lvl="0" algn="ctr" rtl="0">
              <a:lnSpc>
                <a:spcPct val="100000"/>
              </a:lnSpc>
              <a:spcBef>
                <a:spcPts val="0"/>
              </a:spcBef>
              <a:spcAft>
                <a:spcPts val="0"/>
              </a:spcAft>
              <a:buClr>
                <a:schemeClr val="dk1"/>
              </a:buClr>
              <a:buSzPct val="100000"/>
              <a:buFont typeface="Arial"/>
              <a:buChar char="●"/>
              <a:defRPr sz="1800">
                <a:solidFill>
                  <a:schemeClr val="dk1"/>
                </a:solidFill>
              </a:defRPr>
            </a:lvl1pPr>
            <a:lvl2pPr lvl="1" algn="ctr" rtl="0">
              <a:lnSpc>
                <a:spcPct val="100000"/>
              </a:lnSpc>
              <a:spcBef>
                <a:spcPts val="0"/>
              </a:spcBef>
              <a:spcAft>
                <a:spcPts val="0"/>
              </a:spcAft>
              <a:buClr>
                <a:schemeClr val="dk1"/>
              </a:buClr>
              <a:buSzPct val="100000"/>
              <a:buFont typeface="Courier New"/>
              <a:buChar char="o"/>
              <a:defRPr sz="1800">
                <a:solidFill>
                  <a:schemeClr val="dk1"/>
                </a:solidFill>
              </a:defRPr>
            </a:lvl2pPr>
            <a:lvl3pPr lvl="2" algn="ctr" rtl="0">
              <a:lnSpc>
                <a:spcPct val="100000"/>
              </a:lnSpc>
              <a:spcBef>
                <a:spcPts val="0"/>
              </a:spcBef>
              <a:spcAft>
                <a:spcPts val="0"/>
              </a:spcAft>
              <a:buClr>
                <a:schemeClr val="dk1"/>
              </a:buClr>
              <a:buSzPct val="100000"/>
              <a:buFont typeface="Wingdings"/>
              <a:buChar char="§"/>
              <a:defRPr sz="1800">
                <a:solidFill>
                  <a:schemeClr val="dk1"/>
                </a:solidFill>
              </a:defRPr>
            </a:lvl3pPr>
            <a:lvl4pPr lvl="3" algn="ctr" rtl="0">
              <a:lnSpc>
                <a:spcPct val="100000"/>
              </a:lnSpc>
              <a:spcBef>
                <a:spcPts val="0"/>
              </a:spcBef>
              <a:spcAft>
                <a:spcPts val="0"/>
              </a:spcAft>
              <a:buClr>
                <a:schemeClr val="dk1"/>
              </a:buClr>
              <a:buSzPct val="100000"/>
              <a:buFont typeface="Arial"/>
              <a:buChar char="●"/>
              <a:defRPr sz="1800">
                <a:solidFill>
                  <a:schemeClr val="dk1"/>
                </a:solidFill>
              </a:defRPr>
            </a:lvl4pPr>
            <a:lvl5pPr lvl="4" algn="ctr" rtl="0">
              <a:lnSpc>
                <a:spcPct val="100000"/>
              </a:lnSpc>
              <a:spcBef>
                <a:spcPts val="0"/>
              </a:spcBef>
              <a:spcAft>
                <a:spcPts val="0"/>
              </a:spcAft>
              <a:buClr>
                <a:schemeClr val="dk1"/>
              </a:buClr>
              <a:buSzPct val="100000"/>
              <a:buFont typeface="Courier New"/>
              <a:buChar char="o"/>
              <a:defRPr sz="1800">
                <a:solidFill>
                  <a:schemeClr val="dk1"/>
                </a:solidFill>
              </a:defRPr>
            </a:lvl5pPr>
            <a:lvl6pPr lvl="5" algn="ctr" rtl="0">
              <a:lnSpc>
                <a:spcPct val="100000"/>
              </a:lnSpc>
              <a:spcBef>
                <a:spcPts val="0"/>
              </a:spcBef>
              <a:spcAft>
                <a:spcPts val="0"/>
              </a:spcAft>
              <a:buClr>
                <a:schemeClr val="dk1"/>
              </a:buClr>
              <a:buSzPct val="100000"/>
              <a:buFont typeface="Wingdings"/>
              <a:buChar char="§"/>
              <a:defRPr sz="1800">
                <a:solidFill>
                  <a:schemeClr val="dk1"/>
                </a:solidFill>
              </a:defRPr>
            </a:lvl6pPr>
            <a:lvl7pPr lvl="6" algn="ctr" rtl="0">
              <a:lnSpc>
                <a:spcPct val="100000"/>
              </a:lnSpc>
              <a:spcBef>
                <a:spcPts val="0"/>
              </a:spcBef>
              <a:spcAft>
                <a:spcPts val="0"/>
              </a:spcAft>
              <a:buClr>
                <a:schemeClr val="dk1"/>
              </a:buClr>
              <a:buSzPct val="100000"/>
              <a:buFont typeface="Arial"/>
              <a:buChar char="●"/>
              <a:defRPr sz="1800">
                <a:solidFill>
                  <a:schemeClr val="dk1"/>
                </a:solidFill>
              </a:defRPr>
            </a:lvl7pPr>
            <a:lvl8pPr lvl="7" algn="ctr" rtl="0">
              <a:lnSpc>
                <a:spcPct val="100000"/>
              </a:lnSpc>
              <a:spcBef>
                <a:spcPts val="0"/>
              </a:spcBef>
              <a:spcAft>
                <a:spcPts val="0"/>
              </a:spcAft>
              <a:buClr>
                <a:schemeClr val="dk1"/>
              </a:buClr>
              <a:buSzPct val="100000"/>
              <a:buFont typeface="Courier New"/>
              <a:buChar char="o"/>
              <a:defRPr sz="1800">
                <a:solidFill>
                  <a:schemeClr val="dk1"/>
                </a:solidFill>
              </a:defRPr>
            </a:lvl8pPr>
            <a:lvl9pPr lvl="8" algn="ctr" rtl="0">
              <a:lnSpc>
                <a:spcPct val="100000"/>
              </a:lnSpc>
              <a:spcBef>
                <a:spcPts val="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499"/>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theme" Target="../theme/theme4.xml"/><Relationship Id="rId1" Type="http://schemas.openxmlformats.org/officeDocument/2006/relationships/slideLayout" Target="../slideLayouts/slideLayout33.xml"/><Relationship Id="rId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lt2"/>
                </a:solidFill>
              </a:rPr>
              <a:t>‹#›</a:t>
            </a:fld>
            <a:endParaRPr lang="e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52" name="Shape 52"/>
          <p:cNvSpPr txBox="1">
            <a:spLocks noGrp="1"/>
          </p:cNvSpPr>
          <p:nvPr>
            <p:ph type="body" idx="1"/>
          </p:nvPr>
        </p:nvSpPr>
        <p:spPr>
          <a:xfrm>
            <a:off x="457200" y="1200150"/>
            <a:ext cx="8229600" cy="3394500"/>
          </a:xfrm>
          <a:prstGeom prst="rect">
            <a:avLst/>
          </a:prstGeom>
          <a:noFill/>
          <a:ln>
            <a:noFill/>
          </a:ln>
        </p:spPr>
        <p:txBody>
          <a:bodyPr lIns="91425" tIns="91425" rIns="91425" bIns="91425" anchor="t" anchorCtr="0"/>
          <a:lstStyle>
            <a:lvl1pPr marL="342900" marR="0" lvl="0" indent="-139700" algn="l" rtl="0">
              <a:spcBef>
                <a:spcPts val="64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2"/>
            <a:ext cx="2133599" cy="2739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124200" y="4767262"/>
            <a:ext cx="2895600" cy="2739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553200" y="4767262"/>
            <a:ext cx="2133599" cy="2739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92" r:id="rId11"/>
    <p:sldLayoutId id="214748369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rtl="0">
              <a:spcBef>
                <a:spcPts val="0"/>
              </a:spcBef>
              <a:buClr>
                <a:schemeClr val="dk1"/>
              </a:buClr>
              <a:buSzPct val="100000"/>
              <a:buNone/>
              <a:defRPr sz="2800">
                <a:solidFill>
                  <a:schemeClr val="dk1"/>
                </a:solidFill>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132" name="Shape 132"/>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defRPr sz="1800">
                <a:solidFill>
                  <a:schemeClr val="dk2"/>
                </a:solidFill>
              </a:defRPr>
            </a:lvl1pPr>
            <a:lvl2pPr lvl="1" rtl="0">
              <a:lnSpc>
                <a:spcPct val="115000"/>
              </a:lnSpc>
              <a:spcBef>
                <a:spcPts val="0"/>
              </a:spcBef>
              <a:spcAft>
                <a:spcPts val="1600"/>
              </a:spcAft>
              <a:buClr>
                <a:schemeClr val="dk2"/>
              </a:buClr>
              <a:defRPr>
                <a:solidFill>
                  <a:schemeClr val="dk2"/>
                </a:solidFill>
              </a:defRPr>
            </a:lvl2pPr>
            <a:lvl3pPr lvl="2" rtl="0">
              <a:lnSpc>
                <a:spcPct val="115000"/>
              </a:lnSpc>
              <a:spcBef>
                <a:spcPts val="0"/>
              </a:spcBef>
              <a:spcAft>
                <a:spcPts val="1600"/>
              </a:spcAft>
              <a:buClr>
                <a:schemeClr val="dk2"/>
              </a:buClr>
              <a:defRPr>
                <a:solidFill>
                  <a:schemeClr val="dk2"/>
                </a:solidFill>
              </a:defRPr>
            </a:lvl3pPr>
            <a:lvl4pPr lvl="3" rtl="0">
              <a:lnSpc>
                <a:spcPct val="115000"/>
              </a:lnSpc>
              <a:spcBef>
                <a:spcPts val="0"/>
              </a:spcBef>
              <a:spcAft>
                <a:spcPts val="1600"/>
              </a:spcAft>
              <a:buClr>
                <a:schemeClr val="dk2"/>
              </a:buClr>
              <a:defRPr>
                <a:solidFill>
                  <a:schemeClr val="dk2"/>
                </a:solidFill>
              </a:defRPr>
            </a:lvl4pPr>
            <a:lvl5pPr lvl="4" rtl="0">
              <a:lnSpc>
                <a:spcPct val="115000"/>
              </a:lnSpc>
              <a:spcBef>
                <a:spcPts val="0"/>
              </a:spcBef>
              <a:spcAft>
                <a:spcPts val="1600"/>
              </a:spcAft>
              <a:buClr>
                <a:schemeClr val="dk2"/>
              </a:buClr>
              <a:defRPr>
                <a:solidFill>
                  <a:schemeClr val="dk2"/>
                </a:solidFill>
              </a:defRPr>
            </a:lvl5pPr>
            <a:lvl6pPr lvl="5" rtl="0">
              <a:lnSpc>
                <a:spcPct val="115000"/>
              </a:lnSpc>
              <a:spcBef>
                <a:spcPts val="0"/>
              </a:spcBef>
              <a:spcAft>
                <a:spcPts val="1600"/>
              </a:spcAft>
              <a:buClr>
                <a:schemeClr val="dk2"/>
              </a:buClr>
              <a:defRPr>
                <a:solidFill>
                  <a:schemeClr val="dk2"/>
                </a:solidFill>
              </a:defRPr>
            </a:lvl6pPr>
            <a:lvl7pPr lvl="6" rtl="0">
              <a:lnSpc>
                <a:spcPct val="115000"/>
              </a:lnSpc>
              <a:spcBef>
                <a:spcPts val="0"/>
              </a:spcBef>
              <a:spcAft>
                <a:spcPts val="1600"/>
              </a:spcAft>
              <a:buClr>
                <a:schemeClr val="dk2"/>
              </a:buClr>
              <a:defRPr>
                <a:solidFill>
                  <a:schemeClr val="dk2"/>
                </a:solidFill>
              </a:defRPr>
            </a:lvl7pPr>
            <a:lvl8pPr lvl="7" rtl="0">
              <a:lnSpc>
                <a:spcPct val="115000"/>
              </a:lnSpc>
              <a:spcBef>
                <a:spcPts val="0"/>
              </a:spcBef>
              <a:spcAft>
                <a:spcPts val="1600"/>
              </a:spcAft>
              <a:buClr>
                <a:schemeClr val="dk2"/>
              </a:buClr>
              <a:defRPr>
                <a:solidFill>
                  <a:schemeClr val="dk2"/>
                </a:solidFill>
              </a:defRPr>
            </a:lvl8pPr>
            <a:lvl9pPr lvl="8" rtl="0">
              <a:lnSpc>
                <a:spcPct val="115000"/>
              </a:lnSpc>
              <a:spcBef>
                <a:spcPts val="0"/>
              </a:spcBef>
              <a:spcAft>
                <a:spcPts val="1600"/>
              </a:spcAft>
              <a:buClr>
                <a:schemeClr val="dk2"/>
              </a:buClr>
              <a:defRPr>
                <a:solidFill>
                  <a:schemeClr val="dk2"/>
                </a:solidFill>
              </a:defRPr>
            </a:lvl9pPr>
          </a:lstStyle>
          <a:p>
            <a:endParaRPr/>
          </a:p>
        </p:txBody>
      </p:sp>
      <p:sp>
        <p:nvSpPr>
          <p:cNvPr id="133" name="Shape 13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71"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1pPr>
            <a:lvl2pPr lvl="1"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2pPr>
            <a:lvl3pPr lvl="2"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3pPr>
            <a:lvl4pPr lvl="3"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4pPr>
            <a:lvl5pPr lvl="4"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5pPr>
            <a:lvl6pPr lvl="5"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6pPr>
            <a:lvl7pPr lvl="6"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7pPr>
            <a:lvl8pPr lvl="7"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8pPr>
            <a:lvl9pPr lvl="8" algn="l" rtl="0">
              <a:spcBef>
                <a:spcPts val="0"/>
              </a:spcBef>
              <a:buClr>
                <a:schemeClr val="dk1"/>
              </a:buClr>
              <a:buSzPct val="100000"/>
              <a:buFont typeface="Arial"/>
              <a:buNone/>
              <a:defRPr sz="3600" b="1" i="0" u="none" strike="noStrike" cap="none">
                <a:solidFill>
                  <a:schemeClr val="dk1"/>
                </a:solidFill>
                <a:latin typeface="Arial"/>
                <a:ea typeface="Arial"/>
                <a:cs typeface="Arial"/>
                <a:sym typeface="Arial"/>
              </a:defRPr>
            </a:lvl9pPr>
          </a:lstStyle>
          <a:p>
            <a:endParaRPr/>
          </a:p>
        </p:txBody>
      </p:sp>
      <p:sp>
        <p:nvSpPr>
          <p:cNvPr id="177" name="Shape 177"/>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algn="l" rtl="0">
              <a:spcBef>
                <a:spcPts val="600"/>
              </a:spcBef>
              <a:buClr>
                <a:srgbClr val="000000"/>
              </a:buClr>
              <a:buSzPct val="100000"/>
              <a:buFont typeface="Arial"/>
              <a:buChar char="●"/>
              <a:defRPr sz="3000" b="0" i="0" u="none" strike="noStrike" cap="none">
                <a:solidFill>
                  <a:srgbClr val="000000"/>
                </a:solidFill>
                <a:latin typeface="Arial"/>
                <a:ea typeface="Arial"/>
                <a:cs typeface="Arial"/>
                <a:sym typeface="Arial"/>
              </a:defRPr>
            </a:lvl1pPr>
            <a:lvl2pPr lvl="1" algn="l" rtl="0">
              <a:spcBef>
                <a:spcPts val="480"/>
              </a:spcBef>
              <a:buClr>
                <a:srgbClr val="000000"/>
              </a:buClr>
              <a:buSzPct val="100000"/>
              <a:buFont typeface="Courier New"/>
              <a:buChar char="o"/>
              <a:defRPr sz="2400" b="0" i="0" u="none" strike="noStrike" cap="none">
                <a:solidFill>
                  <a:srgbClr val="000000"/>
                </a:solidFill>
                <a:latin typeface="Arial"/>
                <a:ea typeface="Arial"/>
                <a:cs typeface="Arial"/>
                <a:sym typeface="Arial"/>
              </a:defRPr>
            </a:lvl2pPr>
            <a:lvl3pPr lvl="2" algn="l" rtl="0">
              <a:spcBef>
                <a:spcPts val="480"/>
              </a:spcBef>
              <a:buClr>
                <a:srgbClr val="000000"/>
              </a:buClr>
              <a:buSzPct val="100000"/>
              <a:buFont typeface="Wingdings"/>
              <a:buChar char="§"/>
              <a:defRPr sz="2400" b="0" i="0" u="none" strike="noStrike" cap="none">
                <a:solidFill>
                  <a:srgbClr val="000000"/>
                </a:solidFill>
                <a:latin typeface="Arial"/>
                <a:ea typeface="Arial"/>
                <a:cs typeface="Arial"/>
                <a:sym typeface="Arial"/>
              </a:defRPr>
            </a:lvl3pPr>
            <a:lvl4pPr lvl="3"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4pPr>
            <a:lvl5pPr lvl="4" algn="l" rtl="0">
              <a:spcBef>
                <a:spcPts val="360"/>
              </a:spcBef>
              <a:buClr>
                <a:srgbClr val="000000"/>
              </a:buClr>
              <a:buSzPct val="100000"/>
              <a:buFont typeface="Courier New"/>
              <a:buChar char="o"/>
              <a:defRPr sz="1800" b="0" i="0" u="none" strike="noStrike" cap="none">
                <a:solidFill>
                  <a:srgbClr val="000000"/>
                </a:solidFill>
                <a:latin typeface="Arial"/>
                <a:ea typeface="Arial"/>
                <a:cs typeface="Arial"/>
                <a:sym typeface="Arial"/>
              </a:defRPr>
            </a:lvl5pPr>
            <a:lvl6pPr lvl="5" algn="l" rtl="0">
              <a:spcBef>
                <a:spcPts val="360"/>
              </a:spcBef>
              <a:buClr>
                <a:srgbClr val="000000"/>
              </a:buClr>
              <a:buSzPct val="100000"/>
              <a:buFont typeface="Wingdings"/>
              <a:buChar char="§"/>
              <a:defRPr sz="1800" b="0" i="0" u="none" strike="noStrike" cap="none">
                <a:solidFill>
                  <a:srgbClr val="000000"/>
                </a:solidFill>
                <a:latin typeface="Arial"/>
                <a:ea typeface="Arial"/>
                <a:cs typeface="Arial"/>
                <a:sym typeface="Arial"/>
              </a:defRPr>
            </a:lvl6pPr>
            <a:lvl7pPr lvl="6" algn="l" rtl="0">
              <a:spcBef>
                <a:spcPts val="360"/>
              </a:spcBef>
              <a:buClr>
                <a:srgbClr val="000000"/>
              </a:buClr>
              <a:buSzPct val="100000"/>
              <a:buFont typeface="Arial"/>
              <a:buChar char="●"/>
              <a:defRPr sz="1800" b="0" i="0" u="none" strike="noStrike" cap="none">
                <a:solidFill>
                  <a:srgbClr val="000000"/>
                </a:solidFill>
                <a:latin typeface="Arial"/>
                <a:ea typeface="Arial"/>
                <a:cs typeface="Arial"/>
                <a:sym typeface="Arial"/>
              </a:defRPr>
            </a:lvl7pPr>
            <a:lvl8pPr lvl="7" algn="l" rtl="0">
              <a:spcBef>
                <a:spcPts val="360"/>
              </a:spcBef>
              <a:buClr>
                <a:srgbClr val="000000"/>
              </a:buClr>
              <a:buSzPct val="100000"/>
              <a:buFont typeface="Courier New"/>
              <a:buChar char="o"/>
              <a:defRPr sz="1800" b="0" i="0" u="none" strike="noStrike" cap="none">
                <a:solidFill>
                  <a:srgbClr val="000000"/>
                </a:solidFill>
                <a:latin typeface="Arial"/>
                <a:ea typeface="Arial"/>
                <a:cs typeface="Arial"/>
                <a:sym typeface="Arial"/>
              </a:defRPr>
            </a:lvl8pPr>
            <a:lvl9pPr lvl="8" algn="l" rtl="0">
              <a:spcBef>
                <a:spcPts val="360"/>
              </a:spcBef>
              <a:buClr>
                <a:srgbClr val="000000"/>
              </a:buClr>
              <a:buSzPct val="100000"/>
              <a:buFont typeface="Wingdings"/>
              <a:buChar char="§"/>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0.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2.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9.xml"/><Relationship Id="rId3"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 Id="rId3"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lvl="0">
              <a:spcBef>
                <a:spcPts val="0"/>
              </a:spcBef>
              <a:buNone/>
            </a:pPr>
            <a:r>
              <a:rPr lang="en"/>
              <a:t>Week 2</a:t>
            </a:r>
          </a:p>
        </p:txBody>
      </p:sp>
      <p:sp>
        <p:nvSpPr>
          <p:cNvPr id="198" name="Shape 198"/>
          <p:cNvSpPr txBox="1">
            <a:spLocks noGrp="1"/>
          </p:cNvSpPr>
          <p:nvPr>
            <p:ph type="subTitle" idx="1"/>
          </p:nvPr>
        </p:nvSpPr>
        <p:spPr>
          <a:xfrm>
            <a:off x="311700" y="2834125"/>
            <a:ext cx="8520599" cy="7926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transition xmlns:p14="http://schemas.microsoft.com/office/powerpoint/2010/main" spd="slow">
    <p:cu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ctr" rtl="0">
              <a:spcBef>
                <a:spcPts val="0"/>
              </a:spcBef>
              <a:buNone/>
            </a:pPr>
            <a:r>
              <a:rPr lang="en"/>
              <a:t>Variables</a:t>
            </a:r>
          </a:p>
        </p:txBody>
      </p:sp>
      <p:sp>
        <p:nvSpPr>
          <p:cNvPr id="269" name="Shape 26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sz="2400"/>
              <a:t>Two really useful features:</a:t>
            </a:r>
          </a:p>
          <a:p>
            <a:pPr lvl="0" rtl="0">
              <a:spcBef>
                <a:spcPts val="0"/>
              </a:spcBef>
              <a:buNone/>
            </a:pPr>
            <a:endParaRPr sz="2400"/>
          </a:p>
          <a:p>
            <a:pPr lvl="0" rtl="0">
              <a:spcBef>
                <a:spcPts val="0"/>
              </a:spcBef>
              <a:buNone/>
            </a:pPr>
            <a:r>
              <a:rPr lang="en" sz="2400"/>
              <a:t>1. Data can be stored in a computer's memory so a program can access it and use it over and over.</a:t>
            </a:r>
          </a:p>
          <a:p>
            <a:pPr lvl="0" rtl="0">
              <a:spcBef>
                <a:spcPts val="0"/>
              </a:spcBef>
              <a:buNone/>
            </a:pPr>
            <a:endParaRPr sz="2400"/>
          </a:p>
          <a:p>
            <a:pPr lvl="0" rtl="0">
              <a:spcBef>
                <a:spcPts val="0"/>
              </a:spcBef>
              <a:buNone/>
            </a:pPr>
            <a:r>
              <a:rPr lang="en" sz="2400"/>
              <a:t>2. Even better, a program can </a:t>
            </a:r>
            <a:r>
              <a:rPr lang="en" sz="2400" b="1" u="sng"/>
              <a:t>change</a:t>
            </a:r>
            <a:r>
              <a:rPr lang="en" sz="2400" b="1"/>
              <a:t> </a:t>
            </a:r>
            <a:r>
              <a:rPr lang="en" sz="2400"/>
              <a:t>this information while running.</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ctr" rtl="0">
              <a:spcBef>
                <a:spcPts val="0"/>
              </a:spcBef>
              <a:buNone/>
            </a:pPr>
            <a:r>
              <a:rPr lang="en"/>
              <a:t>Variables</a:t>
            </a:r>
          </a:p>
        </p:txBody>
      </p:sp>
      <p:sp>
        <p:nvSpPr>
          <p:cNvPr id="275" name="Shape 27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a:t>What sort of things can you do? </a:t>
            </a:r>
          </a:p>
          <a:p>
            <a:pPr lvl="0" rtl="0">
              <a:spcBef>
                <a:spcPts val="0"/>
              </a:spcBef>
              <a:buNone/>
            </a:pPr>
            <a:endParaRPr/>
          </a:p>
          <a:p>
            <a:pPr lvl="0" rtl="0">
              <a:spcBef>
                <a:spcPts val="0"/>
              </a:spcBef>
              <a:buNone/>
            </a:pPr>
            <a:r>
              <a:rPr lang="en"/>
              <a:t>Keep track of information related to shapes: color, size, location.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ctr" rtl="0">
              <a:spcBef>
                <a:spcPts val="0"/>
              </a:spcBef>
              <a:buNone/>
            </a:pPr>
            <a:r>
              <a:rPr lang="en"/>
              <a:t>Data types</a:t>
            </a:r>
          </a:p>
        </p:txBody>
      </p:sp>
      <p:sp>
        <p:nvSpPr>
          <p:cNvPr id="281" name="Shape 28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buFont typeface="Arial"/>
              <a:buChar char="●"/>
            </a:pPr>
            <a:r>
              <a:rPr lang="en" dirty="0"/>
              <a:t>int</a:t>
            </a:r>
          </a:p>
          <a:p>
            <a:pPr marL="914400" lvl="1" indent="-228600" rtl="0">
              <a:spcBef>
                <a:spcPts val="0"/>
              </a:spcBef>
              <a:buFont typeface="Courier New"/>
              <a:buChar char="o"/>
            </a:pPr>
            <a:r>
              <a:rPr lang="en" dirty="0"/>
              <a:t>whole numbers</a:t>
            </a:r>
          </a:p>
          <a:p>
            <a:pPr marL="914400" lvl="1" indent="-228600" rtl="0">
              <a:spcBef>
                <a:spcPts val="0"/>
              </a:spcBef>
              <a:buFont typeface="Courier New"/>
              <a:buChar char="o"/>
            </a:pPr>
            <a:r>
              <a:rPr lang="en" dirty="0"/>
              <a:t>1, 2, -3, 40, 2013</a:t>
            </a:r>
          </a:p>
          <a:p>
            <a:pPr marL="457200" lvl="0" indent="0" rtl="0">
              <a:spcBef>
                <a:spcPts val="0"/>
              </a:spcBef>
              <a:buNone/>
            </a:pPr>
            <a:endParaRPr dirty="0"/>
          </a:p>
          <a:p>
            <a:pPr marL="457200" lvl="0" indent="-228600" rtl="0">
              <a:spcBef>
                <a:spcPts val="0"/>
              </a:spcBef>
              <a:buFont typeface="Arial"/>
              <a:buChar char="●"/>
            </a:pPr>
            <a:r>
              <a:rPr lang="en" dirty="0"/>
              <a:t>float</a:t>
            </a:r>
          </a:p>
          <a:p>
            <a:pPr marL="914400" lvl="1" indent="-228600" rtl="0">
              <a:spcBef>
                <a:spcPts val="0"/>
              </a:spcBef>
              <a:buFont typeface="Courier New"/>
              <a:buChar char="o"/>
            </a:pPr>
            <a:r>
              <a:rPr lang="en" dirty="0"/>
              <a:t>floating point number (decimal points)</a:t>
            </a:r>
          </a:p>
          <a:p>
            <a:pPr marL="914400" lvl="1" indent="-228600" rtl="0">
              <a:spcBef>
                <a:spcPts val="0"/>
              </a:spcBef>
              <a:buFont typeface="Courier New"/>
              <a:buChar char="o"/>
            </a:pPr>
            <a:r>
              <a:rPr lang="en" dirty="0"/>
              <a:t>0.5, 1.34, 11.5, 7.0/2.0</a:t>
            </a:r>
          </a:p>
          <a:p>
            <a:pPr marL="457200" lvl="0" indent="0" rtl="0">
              <a:spcBef>
                <a:spcPts val="0"/>
              </a:spcBef>
              <a:buNone/>
            </a:pPr>
            <a:endParaRPr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ctr" rtl="0">
              <a:spcBef>
                <a:spcPts val="0"/>
              </a:spcBef>
              <a:buNone/>
            </a:pPr>
            <a:r>
              <a:rPr lang="en"/>
              <a:t>Data types</a:t>
            </a:r>
          </a:p>
        </p:txBody>
      </p:sp>
      <p:sp>
        <p:nvSpPr>
          <p:cNvPr id="287" name="Shape 28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buFont typeface="Arial"/>
              <a:buChar char="●"/>
            </a:pPr>
            <a:r>
              <a:rPr lang="en"/>
              <a:t>String</a:t>
            </a:r>
          </a:p>
          <a:p>
            <a:pPr marL="914400" lvl="1" indent="-228600" rtl="0">
              <a:spcBef>
                <a:spcPts val="0"/>
              </a:spcBef>
              <a:buFont typeface="Courier New"/>
              <a:buChar char="o"/>
            </a:pPr>
            <a:r>
              <a:rPr lang="en"/>
              <a:t>ASCII characters, declared in quotation marks</a:t>
            </a:r>
          </a:p>
          <a:p>
            <a:pPr marL="914400" lvl="1" indent="-228600" rtl="0">
              <a:spcBef>
                <a:spcPts val="0"/>
              </a:spcBef>
              <a:buFont typeface="Courier New"/>
              <a:buChar char="o"/>
            </a:pPr>
            <a:r>
              <a:rPr lang="en"/>
              <a:t>"lemon", "meringue", "pie"</a:t>
            </a:r>
          </a:p>
          <a:p>
            <a:pPr marL="457200" lvl="0" indent="-228600" rtl="0">
              <a:spcBef>
                <a:spcPts val="0"/>
              </a:spcBef>
              <a:buFont typeface="Arial"/>
              <a:buChar char="●"/>
            </a:pPr>
            <a:r>
              <a:rPr lang="en"/>
              <a:t>boolean</a:t>
            </a:r>
          </a:p>
          <a:p>
            <a:pPr marL="914400" lvl="1" indent="-228600" rtl="0">
              <a:spcBef>
                <a:spcPts val="0"/>
              </a:spcBef>
              <a:buFont typeface="Courier New"/>
              <a:buChar char="o"/>
            </a:pPr>
            <a:r>
              <a:rPr lang="en"/>
              <a:t>true, false</a:t>
            </a:r>
          </a:p>
          <a:p>
            <a:pPr marL="457200" lvl="0" indent="-228600" rtl="0">
              <a:spcBef>
                <a:spcPts val="0"/>
              </a:spcBef>
              <a:buFont typeface="Arial"/>
              <a:buChar char="●"/>
            </a:pPr>
            <a:r>
              <a:rPr lang="en"/>
              <a:t>color</a:t>
            </a:r>
          </a:p>
          <a:p>
            <a:pPr marL="914400" lvl="1" indent="-228600" rtl="0">
              <a:spcBef>
                <a:spcPts val="0"/>
              </a:spcBef>
              <a:buFont typeface="Courier New"/>
              <a:buChar char="o"/>
            </a:pPr>
            <a:r>
              <a:rPr lang="en"/>
              <a:t>colors; by default uses RGB</a:t>
            </a:r>
          </a:p>
          <a:p>
            <a:pPr marL="914400" lvl="1" indent="-228600" rtl="0">
              <a:spcBef>
                <a:spcPts val="0"/>
              </a:spcBef>
              <a:buFont typeface="Courier New"/>
              <a:buChar char="o"/>
            </a:pPr>
            <a:r>
              <a:rPr lang="en"/>
              <a:t>(255, 177, 80)</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sz="4800"/>
              <a:t>Variables are </a:t>
            </a:r>
            <a:r>
              <a:rPr lang="en" sz="4800" b="1" u="sng"/>
              <a:t>declared</a:t>
            </a:r>
            <a:r>
              <a:rPr lang="en" sz="4800"/>
              <a:t> and</a:t>
            </a:r>
            <a:r>
              <a:rPr lang="en" sz="4800" b="1"/>
              <a:t> </a:t>
            </a:r>
            <a:r>
              <a:rPr lang="en" sz="4800" b="1" u="sng"/>
              <a:t>initialized(assigned)</a:t>
            </a:r>
            <a:r>
              <a:rPr lang="en" sz="4800"/>
              <a:t>.</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275500" y="993525"/>
            <a:ext cx="2360699" cy="3725699"/>
          </a:xfrm>
          <a:prstGeom prst="rect">
            <a:avLst/>
          </a:prstGeom>
        </p:spPr>
        <p:txBody>
          <a:bodyPr lIns="91425" tIns="91425" rIns="91425" bIns="91425" anchor="t" anchorCtr="0">
            <a:noAutofit/>
          </a:bodyPr>
          <a:lstStyle/>
          <a:p>
            <a:pPr lvl="0" rtl="0">
              <a:spcBef>
                <a:spcPts val="0"/>
              </a:spcBef>
              <a:buNone/>
            </a:pPr>
            <a:r>
              <a:rPr lang="en"/>
              <a:t>Declarations</a:t>
            </a:r>
          </a:p>
        </p:txBody>
      </p:sp>
      <p:sp>
        <p:nvSpPr>
          <p:cNvPr id="298" name="Shape 298"/>
          <p:cNvSpPr txBox="1">
            <a:spLocks noGrp="1"/>
          </p:cNvSpPr>
          <p:nvPr>
            <p:ph type="title"/>
          </p:nvPr>
        </p:nvSpPr>
        <p:spPr>
          <a:xfrm>
            <a:off x="457200" y="263171"/>
            <a:ext cx="8229600" cy="489300"/>
          </a:xfrm>
          <a:prstGeom prst="rect">
            <a:avLst/>
          </a:prstGeom>
        </p:spPr>
        <p:txBody>
          <a:bodyPr lIns="91425" tIns="91425" rIns="91425" bIns="91425" anchor="b" anchorCtr="0">
            <a:noAutofit/>
          </a:bodyPr>
          <a:lstStyle/>
          <a:p>
            <a:pPr lvl="0" algn="ctr" rtl="0">
              <a:spcBef>
                <a:spcPts val="0"/>
              </a:spcBef>
              <a:buNone/>
            </a:pPr>
            <a:r>
              <a:rPr lang="en"/>
              <a:t>Structure</a:t>
            </a:r>
          </a:p>
        </p:txBody>
      </p:sp>
      <p:sp>
        <p:nvSpPr>
          <p:cNvPr id="299" name="Shape 299"/>
          <p:cNvSpPr txBox="1">
            <a:spLocks noGrp="1"/>
          </p:cNvSpPr>
          <p:nvPr>
            <p:ph type="body" idx="1"/>
          </p:nvPr>
        </p:nvSpPr>
        <p:spPr>
          <a:xfrm>
            <a:off x="3589550" y="936375"/>
            <a:ext cx="5554500" cy="3725699"/>
          </a:xfrm>
          <a:prstGeom prst="rect">
            <a:avLst/>
          </a:prstGeom>
        </p:spPr>
        <p:txBody>
          <a:bodyPr lIns="91425" tIns="91425" rIns="91425" bIns="91425" anchor="t" anchorCtr="0">
            <a:noAutofit/>
          </a:bodyPr>
          <a:lstStyle/>
          <a:p>
            <a:pPr lvl="0" rtl="0">
              <a:spcBef>
                <a:spcPts val="0"/>
              </a:spcBef>
              <a:buNone/>
            </a:pPr>
            <a:r>
              <a:rPr lang="en" sz="2000"/>
              <a:t>int x; </a:t>
            </a:r>
            <a:r>
              <a:rPr lang="en" sz="2000" i="1">
                <a:solidFill>
                  <a:srgbClr val="999999"/>
                </a:solidFill>
              </a:rPr>
              <a:t>//declare a variable for x</a:t>
            </a:r>
          </a:p>
          <a:p>
            <a:pPr lvl="0" rtl="0">
              <a:spcBef>
                <a:spcPts val="0"/>
              </a:spcBef>
              <a:buNone/>
            </a:pPr>
            <a:r>
              <a:rPr lang="en" sz="2000"/>
              <a:t>float y; </a:t>
            </a:r>
            <a:r>
              <a:rPr lang="en" sz="2000" i="1">
                <a:solidFill>
                  <a:srgbClr val="999999"/>
                </a:solidFill>
              </a:rPr>
              <a:t>//declare a variable for y</a:t>
            </a:r>
          </a:p>
          <a:p>
            <a:pPr lvl="0" rtl="0">
              <a:spcBef>
                <a:spcPts val="0"/>
              </a:spcBef>
              <a:buNone/>
            </a:pPr>
            <a:endParaRPr sz="2000"/>
          </a:p>
          <a:p>
            <a:pPr lvl="0" rtl="0">
              <a:spcBef>
                <a:spcPts val="0"/>
              </a:spcBef>
              <a:buNone/>
            </a:pPr>
            <a:endParaRPr sz="2000"/>
          </a:p>
        </p:txBody>
      </p:sp>
      <p:cxnSp>
        <p:nvCxnSpPr>
          <p:cNvPr id="300" name="Shape 300"/>
          <p:cNvCxnSpPr/>
          <p:nvPr/>
        </p:nvCxnSpPr>
        <p:spPr>
          <a:xfrm>
            <a:off x="2749050" y="1285875"/>
            <a:ext cx="342899" cy="0"/>
          </a:xfrm>
          <a:prstGeom prst="straightConnector1">
            <a:avLst/>
          </a:prstGeom>
          <a:noFill/>
          <a:ln w="19050" cap="flat" cmpd="sng">
            <a:solidFill>
              <a:schemeClr val="dk2"/>
            </a:solidFill>
            <a:prstDash val="solid"/>
            <a:round/>
            <a:headEnd type="none" w="lg" len="lg"/>
            <a:tailEnd type="none" w="lg" len="lg"/>
          </a:ln>
        </p:spPr>
      </p:cxnSp>
      <p:cxnSp>
        <p:nvCxnSpPr>
          <p:cNvPr id="301" name="Shape 301"/>
          <p:cNvCxnSpPr/>
          <p:nvPr/>
        </p:nvCxnSpPr>
        <p:spPr>
          <a:xfrm rot="10800000">
            <a:off x="3103684" y="1000200"/>
            <a:ext cx="0" cy="593399"/>
          </a:xfrm>
          <a:prstGeom prst="straightConnector1">
            <a:avLst/>
          </a:prstGeom>
          <a:noFill/>
          <a:ln w="19050" cap="flat" cmpd="sng">
            <a:solidFill>
              <a:schemeClr val="dk2"/>
            </a:solidFill>
            <a:prstDash val="solid"/>
            <a:round/>
            <a:headEnd type="none" w="lg" len="lg"/>
            <a:tailEnd type="none" w="lg" len="lg"/>
          </a:ln>
        </p:spPr>
      </p:cxnSp>
      <p:cxnSp>
        <p:nvCxnSpPr>
          <p:cNvPr id="302" name="Shape 302"/>
          <p:cNvCxnSpPr/>
          <p:nvPr/>
        </p:nvCxnSpPr>
        <p:spPr>
          <a:xfrm>
            <a:off x="3103684" y="1000125"/>
            <a:ext cx="175800" cy="0"/>
          </a:xfrm>
          <a:prstGeom prst="straightConnector1">
            <a:avLst/>
          </a:prstGeom>
          <a:noFill/>
          <a:ln w="19050" cap="flat" cmpd="sng">
            <a:solidFill>
              <a:schemeClr val="dk2"/>
            </a:solidFill>
            <a:prstDash val="solid"/>
            <a:round/>
            <a:headEnd type="none" w="lg" len="lg"/>
            <a:tailEnd type="none" w="lg" len="lg"/>
          </a:ln>
        </p:spPr>
      </p:cxnSp>
      <p:cxnSp>
        <p:nvCxnSpPr>
          <p:cNvPr id="303" name="Shape 303"/>
          <p:cNvCxnSpPr/>
          <p:nvPr/>
        </p:nvCxnSpPr>
        <p:spPr>
          <a:xfrm>
            <a:off x="3103684" y="1593602"/>
            <a:ext cx="175800" cy="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275500" y="993525"/>
            <a:ext cx="2360699" cy="3725699"/>
          </a:xfrm>
          <a:prstGeom prst="rect">
            <a:avLst/>
          </a:prstGeom>
        </p:spPr>
        <p:txBody>
          <a:bodyPr lIns="91425" tIns="91425" rIns="91425" bIns="91425" anchor="t" anchorCtr="0">
            <a:noAutofit/>
          </a:bodyPr>
          <a:lstStyle/>
          <a:p>
            <a:pPr lvl="0" rtl="0">
              <a:spcBef>
                <a:spcPts val="0"/>
              </a:spcBef>
              <a:buNone/>
            </a:pPr>
            <a:r>
              <a:rPr lang="en"/>
              <a:t>Declarations</a:t>
            </a:r>
          </a:p>
          <a:p>
            <a:pPr lvl="0" rtl="0">
              <a:spcBef>
                <a:spcPts val="0"/>
              </a:spcBef>
              <a:buNone/>
            </a:pPr>
            <a:endParaRPr/>
          </a:p>
          <a:p>
            <a:pPr lvl="0" rtl="0">
              <a:spcBef>
                <a:spcPts val="0"/>
              </a:spcBef>
              <a:buNone/>
            </a:pPr>
            <a:r>
              <a:rPr lang="en"/>
              <a:t>Setup</a:t>
            </a:r>
          </a:p>
        </p:txBody>
      </p:sp>
      <p:sp>
        <p:nvSpPr>
          <p:cNvPr id="309" name="Shape 309"/>
          <p:cNvSpPr txBox="1">
            <a:spLocks noGrp="1"/>
          </p:cNvSpPr>
          <p:nvPr>
            <p:ph type="title"/>
          </p:nvPr>
        </p:nvSpPr>
        <p:spPr>
          <a:xfrm>
            <a:off x="457200" y="263171"/>
            <a:ext cx="8229600" cy="489300"/>
          </a:xfrm>
          <a:prstGeom prst="rect">
            <a:avLst/>
          </a:prstGeom>
        </p:spPr>
        <p:txBody>
          <a:bodyPr lIns="91425" tIns="91425" rIns="91425" bIns="91425" anchor="b" anchorCtr="0">
            <a:noAutofit/>
          </a:bodyPr>
          <a:lstStyle/>
          <a:p>
            <a:pPr lvl="0" algn="ctr" rtl="0">
              <a:spcBef>
                <a:spcPts val="0"/>
              </a:spcBef>
              <a:buNone/>
            </a:pPr>
            <a:r>
              <a:rPr lang="en"/>
              <a:t>Structure</a:t>
            </a:r>
          </a:p>
        </p:txBody>
      </p:sp>
      <p:sp>
        <p:nvSpPr>
          <p:cNvPr id="310" name="Shape 310"/>
          <p:cNvSpPr txBox="1">
            <a:spLocks noGrp="1"/>
          </p:cNvSpPr>
          <p:nvPr>
            <p:ph type="body" idx="1"/>
          </p:nvPr>
        </p:nvSpPr>
        <p:spPr>
          <a:xfrm>
            <a:off x="3589550" y="936375"/>
            <a:ext cx="5554500" cy="3725699"/>
          </a:xfrm>
          <a:prstGeom prst="rect">
            <a:avLst/>
          </a:prstGeom>
        </p:spPr>
        <p:txBody>
          <a:bodyPr lIns="91425" tIns="91425" rIns="91425" bIns="91425" anchor="t" anchorCtr="0">
            <a:noAutofit/>
          </a:bodyPr>
          <a:lstStyle/>
          <a:p>
            <a:pPr lvl="0" rtl="0">
              <a:spcBef>
                <a:spcPts val="0"/>
              </a:spcBef>
              <a:buNone/>
            </a:pPr>
            <a:r>
              <a:rPr lang="en" sz="2000"/>
              <a:t>int x; </a:t>
            </a:r>
            <a:r>
              <a:rPr lang="en" sz="2000" i="1">
                <a:solidFill>
                  <a:srgbClr val="999999"/>
                </a:solidFill>
              </a:rPr>
              <a:t>//declare a variable for x</a:t>
            </a:r>
          </a:p>
          <a:p>
            <a:pPr lvl="0" rtl="0">
              <a:spcBef>
                <a:spcPts val="0"/>
              </a:spcBef>
              <a:buNone/>
            </a:pPr>
            <a:r>
              <a:rPr lang="en" sz="2000"/>
              <a:t>float y; </a:t>
            </a:r>
            <a:r>
              <a:rPr lang="en" sz="2000" i="1">
                <a:solidFill>
                  <a:srgbClr val="999999"/>
                </a:solidFill>
              </a:rPr>
              <a:t>//declare a variable for y</a:t>
            </a:r>
          </a:p>
          <a:p>
            <a:pPr lvl="0" rtl="0">
              <a:spcBef>
                <a:spcPts val="0"/>
              </a:spcBef>
              <a:buNone/>
            </a:pPr>
            <a:endParaRPr sz="2000"/>
          </a:p>
          <a:p>
            <a:pPr lvl="0" rtl="0">
              <a:spcBef>
                <a:spcPts val="0"/>
              </a:spcBef>
              <a:buNone/>
            </a:pPr>
            <a:r>
              <a:rPr lang="en" sz="2000">
                <a:solidFill>
                  <a:srgbClr val="FF0000"/>
                </a:solidFill>
              </a:rPr>
              <a:t>void setup() {</a:t>
            </a:r>
          </a:p>
          <a:p>
            <a:pPr lvl="0" rtl="0">
              <a:spcBef>
                <a:spcPts val="0"/>
              </a:spcBef>
              <a:buNone/>
            </a:pPr>
            <a:r>
              <a:rPr lang="en" sz="2000"/>
              <a:t>	size(500,500);</a:t>
            </a:r>
          </a:p>
          <a:p>
            <a:pPr lvl="0" rtl="0">
              <a:spcBef>
                <a:spcPts val="0"/>
              </a:spcBef>
              <a:buNone/>
            </a:pPr>
            <a:r>
              <a:rPr lang="en" sz="2000"/>
              <a:t>	x = 0; </a:t>
            </a:r>
            <a:r>
              <a:rPr lang="en" sz="2000" i="1">
                <a:solidFill>
                  <a:srgbClr val="999999"/>
                </a:solidFill>
              </a:rPr>
              <a:t>//initialize x to 0</a:t>
            </a:r>
          </a:p>
          <a:p>
            <a:pPr lvl="0" rtl="0">
              <a:spcBef>
                <a:spcPts val="0"/>
              </a:spcBef>
              <a:buNone/>
            </a:pPr>
            <a:r>
              <a:rPr lang="en" sz="2000"/>
              <a:t>	y = 5.3; </a:t>
            </a:r>
            <a:r>
              <a:rPr lang="en" sz="2000" i="1">
                <a:solidFill>
                  <a:srgbClr val="999999"/>
                </a:solidFill>
              </a:rPr>
              <a:t>//initialize y to 5.3</a:t>
            </a:r>
          </a:p>
          <a:p>
            <a:pPr lvl="0" rtl="0">
              <a:spcBef>
                <a:spcPts val="0"/>
              </a:spcBef>
              <a:buNone/>
            </a:pPr>
            <a:r>
              <a:rPr lang="en" sz="2000">
                <a:solidFill>
                  <a:srgbClr val="FF0000"/>
                </a:solidFill>
              </a:rPr>
              <a:t>}</a:t>
            </a:r>
          </a:p>
          <a:p>
            <a:pPr lvl="0" rtl="0">
              <a:spcBef>
                <a:spcPts val="0"/>
              </a:spcBef>
              <a:buNone/>
            </a:pPr>
            <a:endParaRPr sz="2000"/>
          </a:p>
        </p:txBody>
      </p:sp>
      <p:cxnSp>
        <p:nvCxnSpPr>
          <p:cNvPr id="311" name="Shape 311"/>
          <p:cNvCxnSpPr/>
          <p:nvPr/>
        </p:nvCxnSpPr>
        <p:spPr>
          <a:xfrm>
            <a:off x="2749050" y="1285875"/>
            <a:ext cx="342899" cy="0"/>
          </a:xfrm>
          <a:prstGeom prst="straightConnector1">
            <a:avLst/>
          </a:prstGeom>
          <a:noFill/>
          <a:ln w="19050" cap="flat" cmpd="sng">
            <a:solidFill>
              <a:schemeClr val="dk2"/>
            </a:solidFill>
            <a:prstDash val="solid"/>
            <a:round/>
            <a:headEnd type="none" w="lg" len="lg"/>
            <a:tailEnd type="none" w="lg" len="lg"/>
          </a:ln>
        </p:spPr>
      </p:cxnSp>
      <p:cxnSp>
        <p:nvCxnSpPr>
          <p:cNvPr id="312" name="Shape 312"/>
          <p:cNvCxnSpPr/>
          <p:nvPr/>
        </p:nvCxnSpPr>
        <p:spPr>
          <a:xfrm rot="10800000">
            <a:off x="3103684" y="1000200"/>
            <a:ext cx="0" cy="593399"/>
          </a:xfrm>
          <a:prstGeom prst="straightConnector1">
            <a:avLst/>
          </a:prstGeom>
          <a:noFill/>
          <a:ln w="19050" cap="flat" cmpd="sng">
            <a:solidFill>
              <a:schemeClr val="dk2"/>
            </a:solidFill>
            <a:prstDash val="solid"/>
            <a:round/>
            <a:headEnd type="none" w="lg" len="lg"/>
            <a:tailEnd type="none" w="lg" len="lg"/>
          </a:ln>
        </p:spPr>
      </p:cxnSp>
      <p:cxnSp>
        <p:nvCxnSpPr>
          <p:cNvPr id="313" name="Shape 313"/>
          <p:cNvCxnSpPr/>
          <p:nvPr/>
        </p:nvCxnSpPr>
        <p:spPr>
          <a:xfrm>
            <a:off x="3103684" y="1000125"/>
            <a:ext cx="175800" cy="0"/>
          </a:xfrm>
          <a:prstGeom prst="straightConnector1">
            <a:avLst/>
          </a:prstGeom>
          <a:noFill/>
          <a:ln w="19050" cap="flat" cmpd="sng">
            <a:solidFill>
              <a:schemeClr val="dk2"/>
            </a:solidFill>
            <a:prstDash val="solid"/>
            <a:round/>
            <a:headEnd type="none" w="lg" len="lg"/>
            <a:tailEnd type="none" w="lg" len="lg"/>
          </a:ln>
        </p:spPr>
      </p:cxnSp>
      <p:cxnSp>
        <p:nvCxnSpPr>
          <p:cNvPr id="314" name="Shape 314"/>
          <p:cNvCxnSpPr/>
          <p:nvPr/>
        </p:nvCxnSpPr>
        <p:spPr>
          <a:xfrm>
            <a:off x="3103684" y="1593602"/>
            <a:ext cx="175800" cy="0"/>
          </a:xfrm>
          <a:prstGeom prst="straightConnector1">
            <a:avLst/>
          </a:prstGeom>
          <a:noFill/>
          <a:ln w="19050" cap="flat" cmpd="sng">
            <a:solidFill>
              <a:schemeClr val="dk2"/>
            </a:solidFill>
            <a:prstDash val="solid"/>
            <a:round/>
            <a:headEnd type="none" w="lg" len="lg"/>
            <a:tailEnd type="none" w="lg" len="lg"/>
          </a:ln>
        </p:spPr>
      </p:cxnSp>
      <p:cxnSp>
        <p:nvCxnSpPr>
          <p:cNvPr id="315" name="Shape 315"/>
          <p:cNvCxnSpPr/>
          <p:nvPr/>
        </p:nvCxnSpPr>
        <p:spPr>
          <a:xfrm>
            <a:off x="1664675" y="2446500"/>
            <a:ext cx="1412699" cy="0"/>
          </a:xfrm>
          <a:prstGeom prst="straightConnector1">
            <a:avLst/>
          </a:prstGeom>
          <a:noFill/>
          <a:ln w="19050" cap="flat" cmpd="sng">
            <a:solidFill>
              <a:schemeClr val="dk2"/>
            </a:solidFill>
            <a:prstDash val="solid"/>
            <a:round/>
            <a:headEnd type="none" w="lg" len="lg"/>
            <a:tailEnd type="none" w="lg" len="lg"/>
          </a:ln>
        </p:spPr>
      </p:cxnSp>
      <p:cxnSp>
        <p:nvCxnSpPr>
          <p:cNvPr id="316" name="Shape 316"/>
          <p:cNvCxnSpPr/>
          <p:nvPr/>
        </p:nvCxnSpPr>
        <p:spPr>
          <a:xfrm rot="10800000">
            <a:off x="3098226" y="1879593"/>
            <a:ext cx="0" cy="1329599"/>
          </a:xfrm>
          <a:prstGeom prst="straightConnector1">
            <a:avLst/>
          </a:prstGeom>
          <a:noFill/>
          <a:ln w="19050" cap="flat" cmpd="sng">
            <a:solidFill>
              <a:schemeClr val="dk2"/>
            </a:solidFill>
            <a:prstDash val="solid"/>
            <a:round/>
            <a:headEnd type="none" w="lg" len="lg"/>
            <a:tailEnd type="none" w="lg" len="lg"/>
          </a:ln>
        </p:spPr>
      </p:cxnSp>
      <p:cxnSp>
        <p:nvCxnSpPr>
          <p:cNvPr id="317" name="Shape 317"/>
          <p:cNvCxnSpPr/>
          <p:nvPr/>
        </p:nvCxnSpPr>
        <p:spPr>
          <a:xfrm>
            <a:off x="3098214" y="1875000"/>
            <a:ext cx="175800" cy="0"/>
          </a:xfrm>
          <a:prstGeom prst="straightConnector1">
            <a:avLst/>
          </a:prstGeom>
          <a:noFill/>
          <a:ln w="19050" cap="flat" cmpd="sng">
            <a:solidFill>
              <a:schemeClr val="dk2"/>
            </a:solidFill>
            <a:prstDash val="solid"/>
            <a:round/>
            <a:headEnd type="none" w="lg" len="lg"/>
            <a:tailEnd type="none" w="lg" len="lg"/>
          </a:ln>
        </p:spPr>
      </p:cxnSp>
      <p:cxnSp>
        <p:nvCxnSpPr>
          <p:cNvPr id="318" name="Shape 318"/>
          <p:cNvCxnSpPr/>
          <p:nvPr/>
        </p:nvCxnSpPr>
        <p:spPr>
          <a:xfrm>
            <a:off x="3098214" y="3211427"/>
            <a:ext cx="175800" cy="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275500" y="993525"/>
            <a:ext cx="2360699" cy="3725699"/>
          </a:xfrm>
          <a:prstGeom prst="rect">
            <a:avLst/>
          </a:prstGeom>
        </p:spPr>
        <p:txBody>
          <a:bodyPr lIns="91425" tIns="91425" rIns="91425" bIns="91425" anchor="t" anchorCtr="0">
            <a:noAutofit/>
          </a:bodyPr>
          <a:lstStyle/>
          <a:p>
            <a:pPr lvl="0" rtl="0">
              <a:spcBef>
                <a:spcPts val="0"/>
              </a:spcBef>
              <a:buNone/>
            </a:pPr>
            <a:r>
              <a:rPr lang="en"/>
              <a:t>Declarations</a:t>
            </a:r>
          </a:p>
          <a:p>
            <a:pPr lvl="0" rtl="0">
              <a:spcBef>
                <a:spcPts val="0"/>
              </a:spcBef>
              <a:buNone/>
            </a:pPr>
            <a:endParaRPr/>
          </a:p>
          <a:p>
            <a:pPr lvl="0" rtl="0">
              <a:spcBef>
                <a:spcPts val="0"/>
              </a:spcBef>
              <a:buNone/>
            </a:pPr>
            <a:r>
              <a:rPr lang="en"/>
              <a:t>Setup</a:t>
            </a:r>
          </a:p>
          <a:p>
            <a:pPr lvl="0" rtl="0">
              <a:spcBef>
                <a:spcPts val="0"/>
              </a:spcBef>
              <a:buNone/>
            </a:pPr>
            <a:endParaRPr/>
          </a:p>
          <a:p>
            <a:pPr lvl="0" rtl="0">
              <a:spcBef>
                <a:spcPts val="0"/>
              </a:spcBef>
              <a:buNone/>
            </a:pPr>
            <a:endParaRPr/>
          </a:p>
          <a:p>
            <a:pPr lvl="0" rtl="0">
              <a:spcBef>
                <a:spcPts val="0"/>
              </a:spcBef>
              <a:buNone/>
            </a:pPr>
            <a:r>
              <a:rPr lang="en"/>
              <a:t>Draw</a:t>
            </a:r>
          </a:p>
        </p:txBody>
      </p:sp>
      <p:sp>
        <p:nvSpPr>
          <p:cNvPr id="324" name="Shape 324"/>
          <p:cNvSpPr txBox="1">
            <a:spLocks noGrp="1"/>
          </p:cNvSpPr>
          <p:nvPr>
            <p:ph type="title"/>
          </p:nvPr>
        </p:nvSpPr>
        <p:spPr>
          <a:xfrm>
            <a:off x="457200" y="263171"/>
            <a:ext cx="8229600" cy="489300"/>
          </a:xfrm>
          <a:prstGeom prst="rect">
            <a:avLst/>
          </a:prstGeom>
        </p:spPr>
        <p:txBody>
          <a:bodyPr lIns="91425" tIns="91425" rIns="91425" bIns="91425" anchor="b" anchorCtr="0">
            <a:noAutofit/>
          </a:bodyPr>
          <a:lstStyle/>
          <a:p>
            <a:pPr lvl="0" algn="ctr" rtl="0">
              <a:spcBef>
                <a:spcPts val="0"/>
              </a:spcBef>
              <a:buNone/>
            </a:pPr>
            <a:r>
              <a:rPr lang="en"/>
              <a:t>Structure</a:t>
            </a:r>
          </a:p>
        </p:txBody>
      </p:sp>
      <p:sp>
        <p:nvSpPr>
          <p:cNvPr id="325" name="Shape 325"/>
          <p:cNvSpPr txBox="1">
            <a:spLocks noGrp="1"/>
          </p:cNvSpPr>
          <p:nvPr>
            <p:ph type="body" idx="1"/>
          </p:nvPr>
        </p:nvSpPr>
        <p:spPr>
          <a:xfrm>
            <a:off x="3589550" y="936375"/>
            <a:ext cx="5554500" cy="3725699"/>
          </a:xfrm>
          <a:prstGeom prst="rect">
            <a:avLst/>
          </a:prstGeom>
        </p:spPr>
        <p:txBody>
          <a:bodyPr lIns="91425" tIns="91425" rIns="91425" bIns="91425" anchor="t" anchorCtr="0">
            <a:noAutofit/>
          </a:bodyPr>
          <a:lstStyle/>
          <a:p>
            <a:pPr lvl="0" rtl="0">
              <a:spcBef>
                <a:spcPts val="0"/>
              </a:spcBef>
              <a:buNone/>
            </a:pPr>
            <a:r>
              <a:rPr lang="en" sz="1400"/>
              <a:t>int x; </a:t>
            </a:r>
            <a:r>
              <a:rPr lang="en" sz="1400" i="1">
                <a:solidFill>
                  <a:srgbClr val="999999"/>
                </a:solidFill>
              </a:rPr>
              <a:t>//declare a variable for x</a:t>
            </a:r>
          </a:p>
          <a:p>
            <a:pPr lvl="0" rtl="0">
              <a:spcBef>
                <a:spcPts val="0"/>
              </a:spcBef>
              <a:buNone/>
            </a:pPr>
            <a:r>
              <a:rPr lang="en" sz="1400"/>
              <a:t>float y; </a:t>
            </a:r>
            <a:r>
              <a:rPr lang="en" sz="1400" i="1">
                <a:solidFill>
                  <a:srgbClr val="999999"/>
                </a:solidFill>
              </a:rPr>
              <a:t>//declare a variable for y</a:t>
            </a:r>
          </a:p>
          <a:p>
            <a:pPr lvl="0" rtl="0">
              <a:spcBef>
                <a:spcPts val="0"/>
              </a:spcBef>
              <a:buNone/>
            </a:pPr>
            <a:endParaRPr sz="1400"/>
          </a:p>
          <a:p>
            <a:pPr lvl="0" rtl="0">
              <a:spcBef>
                <a:spcPts val="0"/>
              </a:spcBef>
              <a:buNone/>
            </a:pPr>
            <a:r>
              <a:rPr lang="en" sz="1400"/>
              <a:t>void setup() {</a:t>
            </a:r>
          </a:p>
          <a:p>
            <a:pPr lvl="0" rtl="0">
              <a:spcBef>
                <a:spcPts val="0"/>
              </a:spcBef>
              <a:buNone/>
            </a:pPr>
            <a:r>
              <a:rPr lang="en" sz="1400"/>
              <a:t>	size(500,500);</a:t>
            </a:r>
          </a:p>
          <a:p>
            <a:pPr lvl="0" rtl="0">
              <a:spcBef>
                <a:spcPts val="0"/>
              </a:spcBef>
              <a:buNone/>
            </a:pPr>
            <a:r>
              <a:rPr lang="en" sz="1400"/>
              <a:t>	x = 0; </a:t>
            </a:r>
            <a:r>
              <a:rPr lang="en" sz="1400" i="1">
                <a:solidFill>
                  <a:srgbClr val="999999"/>
                </a:solidFill>
              </a:rPr>
              <a:t>//initialize x to 0</a:t>
            </a:r>
          </a:p>
          <a:p>
            <a:pPr lvl="0" rtl="0">
              <a:spcBef>
                <a:spcPts val="0"/>
              </a:spcBef>
              <a:buNone/>
            </a:pPr>
            <a:r>
              <a:rPr lang="en" sz="1400"/>
              <a:t>	y = 5.3; </a:t>
            </a:r>
            <a:r>
              <a:rPr lang="en" sz="1400" i="1">
                <a:solidFill>
                  <a:srgbClr val="999999"/>
                </a:solidFill>
              </a:rPr>
              <a:t>//initialize y to 5.3</a:t>
            </a:r>
          </a:p>
          <a:p>
            <a:pPr lvl="0" rtl="0">
              <a:spcBef>
                <a:spcPts val="0"/>
              </a:spcBef>
              <a:buNone/>
            </a:pPr>
            <a:r>
              <a:rPr lang="en" sz="1400"/>
              <a:t>}</a:t>
            </a:r>
          </a:p>
          <a:p>
            <a:pPr lvl="0" rtl="0">
              <a:spcBef>
                <a:spcPts val="0"/>
              </a:spcBef>
              <a:buNone/>
            </a:pPr>
            <a:endParaRPr sz="1400"/>
          </a:p>
          <a:p>
            <a:pPr lvl="0" rtl="0">
              <a:spcBef>
                <a:spcPts val="0"/>
              </a:spcBef>
              <a:buNone/>
            </a:pPr>
            <a:r>
              <a:rPr lang="en" sz="1400">
                <a:solidFill>
                  <a:srgbClr val="FF0000"/>
                </a:solidFill>
              </a:rPr>
              <a:t>void draw() {</a:t>
            </a:r>
          </a:p>
          <a:p>
            <a:pPr lvl="0" rtl="0">
              <a:spcBef>
                <a:spcPts val="0"/>
              </a:spcBef>
              <a:buNone/>
            </a:pPr>
            <a:r>
              <a:rPr lang="en" sz="1400"/>
              <a:t>	ellipse(50, 200, x, x); </a:t>
            </a:r>
            <a:r>
              <a:rPr lang="en" sz="1400" i="1">
                <a:solidFill>
                  <a:srgbClr val="999999"/>
                </a:solidFill>
              </a:rPr>
              <a:t>//draw a circle</a:t>
            </a:r>
            <a:r>
              <a:rPr lang="en" sz="1400"/>
              <a:t> </a:t>
            </a:r>
          </a:p>
          <a:p>
            <a:pPr lvl="0" rtl="0">
              <a:spcBef>
                <a:spcPts val="0"/>
              </a:spcBef>
              <a:buNone/>
            </a:pPr>
            <a:r>
              <a:rPr lang="en" sz="1400"/>
              <a:t>	rect(100, 100, 30, 50); </a:t>
            </a:r>
            <a:r>
              <a:rPr lang="en" sz="1400" i="1">
                <a:solidFill>
                  <a:srgbClr val="999999"/>
                </a:solidFill>
              </a:rPr>
              <a:t>//draw a rectangle</a:t>
            </a:r>
          </a:p>
          <a:p>
            <a:pPr lvl="0" rtl="0">
              <a:spcBef>
                <a:spcPts val="0"/>
              </a:spcBef>
              <a:buNone/>
            </a:pPr>
            <a:r>
              <a:rPr lang="en" sz="1400">
                <a:solidFill>
                  <a:srgbClr val="FF0000"/>
                </a:solidFill>
              </a:rPr>
              <a:t>}</a:t>
            </a:r>
          </a:p>
          <a:p>
            <a:pPr lvl="0" rtl="0">
              <a:spcBef>
                <a:spcPts val="0"/>
              </a:spcBef>
              <a:buNone/>
            </a:pPr>
            <a:endParaRPr sz="1400"/>
          </a:p>
          <a:p>
            <a:pPr lvl="0" rtl="0">
              <a:spcBef>
                <a:spcPts val="0"/>
              </a:spcBef>
              <a:buNone/>
            </a:pPr>
            <a:endParaRPr sz="1400"/>
          </a:p>
        </p:txBody>
      </p:sp>
      <p:cxnSp>
        <p:nvCxnSpPr>
          <p:cNvPr id="326" name="Shape 326"/>
          <p:cNvCxnSpPr/>
          <p:nvPr/>
        </p:nvCxnSpPr>
        <p:spPr>
          <a:xfrm>
            <a:off x="2749050" y="1285875"/>
            <a:ext cx="342899" cy="0"/>
          </a:xfrm>
          <a:prstGeom prst="straightConnector1">
            <a:avLst/>
          </a:prstGeom>
          <a:noFill/>
          <a:ln w="19050" cap="flat" cmpd="sng">
            <a:solidFill>
              <a:schemeClr val="dk2"/>
            </a:solidFill>
            <a:prstDash val="solid"/>
            <a:round/>
            <a:headEnd type="none" w="lg" len="lg"/>
            <a:tailEnd type="none" w="lg" len="lg"/>
          </a:ln>
        </p:spPr>
      </p:cxnSp>
      <p:cxnSp>
        <p:nvCxnSpPr>
          <p:cNvPr id="327" name="Shape 327"/>
          <p:cNvCxnSpPr/>
          <p:nvPr/>
        </p:nvCxnSpPr>
        <p:spPr>
          <a:xfrm rot="10800000">
            <a:off x="3103684" y="1000200"/>
            <a:ext cx="0" cy="593399"/>
          </a:xfrm>
          <a:prstGeom prst="straightConnector1">
            <a:avLst/>
          </a:prstGeom>
          <a:noFill/>
          <a:ln w="19050" cap="flat" cmpd="sng">
            <a:solidFill>
              <a:schemeClr val="dk2"/>
            </a:solidFill>
            <a:prstDash val="solid"/>
            <a:round/>
            <a:headEnd type="none" w="lg" len="lg"/>
            <a:tailEnd type="none" w="lg" len="lg"/>
          </a:ln>
        </p:spPr>
      </p:cxnSp>
      <p:cxnSp>
        <p:nvCxnSpPr>
          <p:cNvPr id="328" name="Shape 328"/>
          <p:cNvCxnSpPr/>
          <p:nvPr/>
        </p:nvCxnSpPr>
        <p:spPr>
          <a:xfrm>
            <a:off x="3103684" y="1000125"/>
            <a:ext cx="175800" cy="0"/>
          </a:xfrm>
          <a:prstGeom prst="straightConnector1">
            <a:avLst/>
          </a:prstGeom>
          <a:noFill/>
          <a:ln w="19050" cap="flat" cmpd="sng">
            <a:solidFill>
              <a:schemeClr val="dk2"/>
            </a:solidFill>
            <a:prstDash val="solid"/>
            <a:round/>
            <a:headEnd type="none" w="lg" len="lg"/>
            <a:tailEnd type="none" w="lg" len="lg"/>
          </a:ln>
        </p:spPr>
      </p:cxnSp>
      <p:cxnSp>
        <p:nvCxnSpPr>
          <p:cNvPr id="329" name="Shape 329"/>
          <p:cNvCxnSpPr/>
          <p:nvPr/>
        </p:nvCxnSpPr>
        <p:spPr>
          <a:xfrm>
            <a:off x="3103684" y="1593602"/>
            <a:ext cx="175800" cy="0"/>
          </a:xfrm>
          <a:prstGeom prst="straightConnector1">
            <a:avLst/>
          </a:prstGeom>
          <a:noFill/>
          <a:ln w="19050" cap="flat" cmpd="sng">
            <a:solidFill>
              <a:schemeClr val="dk2"/>
            </a:solidFill>
            <a:prstDash val="solid"/>
            <a:round/>
            <a:headEnd type="none" w="lg" len="lg"/>
            <a:tailEnd type="none" w="lg" len="lg"/>
          </a:ln>
        </p:spPr>
      </p:cxnSp>
      <p:cxnSp>
        <p:nvCxnSpPr>
          <p:cNvPr id="330" name="Shape 330"/>
          <p:cNvCxnSpPr/>
          <p:nvPr/>
        </p:nvCxnSpPr>
        <p:spPr>
          <a:xfrm>
            <a:off x="1664675" y="2446500"/>
            <a:ext cx="1412699" cy="0"/>
          </a:xfrm>
          <a:prstGeom prst="straightConnector1">
            <a:avLst/>
          </a:prstGeom>
          <a:noFill/>
          <a:ln w="19050" cap="flat" cmpd="sng">
            <a:solidFill>
              <a:schemeClr val="dk2"/>
            </a:solidFill>
            <a:prstDash val="solid"/>
            <a:round/>
            <a:headEnd type="none" w="lg" len="lg"/>
            <a:tailEnd type="none" w="lg" len="lg"/>
          </a:ln>
        </p:spPr>
      </p:cxnSp>
      <p:cxnSp>
        <p:nvCxnSpPr>
          <p:cNvPr id="331" name="Shape 331"/>
          <p:cNvCxnSpPr/>
          <p:nvPr/>
        </p:nvCxnSpPr>
        <p:spPr>
          <a:xfrm rot="10800000">
            <a:off x="3098226" y="1879593"/>
            <a:ext cx="0" cy="1329599"/>
          </a:xfrm>
          <a:prstGeom prst="straightConnector1">
            <a:avLst/>
          </a:prstGeom>
          <a:noFill/>
          <a:ln w="19050" cap="flat" cmpd="sng">
            <a:solidFill>
              <a:schemeClr val="dk2"/>
            </a:solidFill>
            <a:prstDash val="solid"/>
            <a:round/>
            <a:headEnd type="none" w="lg" len="lg"/>
            <a:tailEnd type="none" w="lg" len="lg"/>
          </a:ln>
        </p:spPr>
      </p:cxnSp>
      <p:cxnSp>
        <p:nvCxnSpPr>
          <p:cNvPr id="332" name="Shape 332"/>
          <p:cNvCxnSpPr/>
          <p:nvPr/>
        </p:nvCxnSpPr>
        <p:spPr>
          <a:xfrm>
            <a:off x="3098214" y="1875000"/>
            <a:ext cx="175800" cy="0"/>
          </a:xfrm>
          <a:prstGeom prst="straightConnector1">
            <a:avLst/>
          </a:prstGeom>
          <a:noFill/>
          <a:ln w="19050" cap="flat" cmpd="sng">
            <a:solidFill>
              <a:schemeClr val="dk2"/>
            </a:solidFill>
            <a:prstDash val="solid"/>
            <a:round/>
            <a:headEnd type="none" w="lg" len="lg"/>
            <a:tailEnd type="none" w="lg" len="lg"/>
          </a:ln>
        </p:spPr>
      </p:cxnSp>
      <p:cxnSp>
        <p:nvCxnSpPr>
          <p:cNvPr id="333" name="Shape 333"/>
          <p:cNvCxnSpPr/>
          <p:nvPr/>
        </p:nvCxnSpPr>
        <p:spPr>
          <a:xfrm>
            <a:off x="3098214" y="3211427"/>
            <a:ext cx="175800" cy="0"/>
          </a:xfrm>
          <a:prstGeom prst="straightConnector1">
            <a:avLst/>
          </a:prstGeom>
          <a:noFill/>
          <a:ln w="19050" cap="flat" cmpd="sng">
            <a:solidFill>
              <a:schemeClr val="dk2"/>
            </a:solidFill>
            <a:prstDash val="solid"/>
            <a:round/>
            <a:headEnd type="none" w="lg" len="lg"/>
            <a:tailEnd type="none" w="lg" len="lg"/>
          </a:ln>
        </p:spPr>
      </p:cxnSp>
      <p:cxnSp>
        <p:nvCxnSpPr>
          <p:cNvPr id="334" name="Shape 334"/>
          <p:cNvCxnSpPr/>
          <p:nvPr/>
        </p:nvCxnSpPr>
        <p:spPr>
          <a:xfrm>
            <a:off x="1679328" y="3932400"/>
            <a:ext cx="1412699" cy="0"/>
          </a:xfrm>
          <a:prstGeom prst="straightConnector1">
            <a:avLst/>
          </a:prstGeom>
          <a:noFill/>
          <a:ln w="19050" cap="flat" cmpd="sng">
            <a:solidFill>
              <a:schemeClr val="dk2"/>
            </a:solidFill>
            <a:prstDash val="solid"/>
            <a:round/>
            <a:headEnd type="none" w="lg" len="lg"/>
            <a:tailEnd type="none" w="lg" len="lg"/>
          </a:ln>
        </p:spPr>
      </p:cxnSp>
      <p:cxnSp>
        <p:nvCxnSpPr>
          <p:cNvPr id="335" name="Shape 335"/>
          <p:cNvCxnSpPr/>
          <p:nvPr/>
        </p:nvCxnSpPr>
        <p:spPr>
          <a:xfrm rot="10800000">
            <a:off x="3112880" y="3365493"/>
            <a:ext cx="0" cy="1329599"/>
          </a:xfrm>
          <a:prstGeom prst="straightConnector1">
            <a:avLst/>
          </a:prstGeom>
          <a:noFill/>
          <a:ln w="19050" cap="flat" cmpd="sng">
            <a:solidFill>
              <a:schemeClr val="dk2"/>
            </a:solidFill>
            <a:prstDash val="solid"/>
            <a:round/>
            <a:headEnd type="none" w="lg" len="lg"/>
            <a:tailEnd type="none" w="lg" len="lg"/>
          </a:ln>
        </p:spPr>
      </p:cxnSp>
      <p:cxnSp>
        <p:nvCxnSpPr>
          <p:cNvPr id="336" name="Shape 336"/>
          <p:cNvCxnSpPr/>
          <p:nvPr/>
        </p:nvCxnSpPr>
        <p:spPr>
          <a:xfrm>
            <a:off x="3112868" y="3360900"/>
            <a:ext cx="175800" cy="0"/>
          </a:xfrm>
          <a:prstGeom prst="straightConnector1">
            <a:avLst/>
          </a:prstGeom>
          <a:noFill/>
          <a:ln w="19050" cap="flat" cmpd="sng">
            <a:solidFill>
              <a:schemeClr val="dk2"/>
            </a:solidFill>
            <a:prstDash val="solid"/>
            <a:round/>
            <a:headEnd type="none" w="lg" len="lg"/>
            <a:tailEnd type="none" w="lg" len="lg"/>
          </a:ln>
        </p:spPr>
      </p:cxnSp>
      <p:cxnSp>
        <p:nvCxnSpPr>
          <p:cNvPr id="337" name="Shape 337"/>
          <p:cNvCxnSpPr/>
          <p:nvPr/>
        </p:nvCxnSpPr>
        <p:spPr>
          <a:xfrm>
            <a:off x="3112868" y="4697328"/>
            <a:ext cx="175800" cy="0"/>
          </a:xfrm>
          <a:prstGeom prst="straightConnector1">
            <a:avLst/>
          </a:prstGeom>
          <a:noFill/>
          <a:ln w="19050" cap="flat" cmpd="sng">
            <a:solidFill>
              <a:schemeClr val="dk2"/>
            </a:solidFill>
            <a:prstDash val="solid"/>
            <a:round/>
            <a:headEnd type="none" w="lg" len="lg"/>
            <a:tailEnd type="non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47"/>
        <p:cNvGrpSpPr/>
        <p:nvPr/>
      </p:nvGrpSpPr>
      <p:grpSpPr>
        <a:xfrm>
          <a:off x="0" y="0"/>
          <a:ext cx="0" cy="0"/>
          <a:chOff x="0" y="0"/>
          <a:chExt cx="0" cy="0"/>
        </a:xfrm>
      </p:grpSpPr>
      <p:sp>
        <p:nvSpPr>
          <p:cNvPr id="348" name="Shape 34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Naming Conventions</a:t>
            </a:r>
          </a:p>
        </p:txBody>
      </p:sp>
      <p:sp>
        <p:nvSpPr>
          <p:cNvPr id="349" name="Shape 34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a:t>just use camelCase, actually. (but there are others)</a:t>
            </a:r>
          </a:p>
          <a:p>
            <a:pPr lvl="0" rtl="0">
              <a:spcBef>
                <a:spcPts val="0"/>
              </a:spcBef>
              <a:buNone/>
            </a:pPr>
            <a:endParaRPr/>
          </a:p>
          <a:p>
            <a:pPr lvl="0" rtl="0">
              <a:spcBef>
                <a:spcPts val="0"/>
              </a:spcBef>
              <a:buNone/>
            </a:pPr>
            <a:endParaRPr/>
          </a:p>
        </p:txBody>
      </p:sp>
      <p:pic>
        <p:nvPicPr>
          <p:cNvPr id="350" name="Shape 350"/>
          <p:cNvPicPr preferRelativeResize="0"/>
          <p:nvPr/>
        </p:nvPicPr>
        <p:blipFill>
          <a:blip r:embed="rId3">
            <a:alphaModFix/>
          </a:blip>
          <a:stretch>
            <a:fillRect/>
          </a:stretch>
        </p:blipFill>
        <p:spPr>
          <a:xfrm>
            <a:off x="1768475" y="1724250"/>
            <a:ext cx="4930800" cy="341924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457200" y="384071"/>
            <a:ext cx="8229600" cy="489300"/>
          </a:xfrm>
          <a:prstGeom prst="rect">
            <a:avLst/>
          </a:prstGeom>
        </p:spPr>
        <p:txBody>
          <a:bodyPr lIns="91425" tIns="91425" rIns="91425" bIns="91425" anchor="b" anchorCtr="0">
            <a:noAutofit/>
          </a:bodyPr>
          <a:lstStyle/>
          <a:p>
            <a:pPr lvl="0" algn="ctr" rtl="0">
              <a:spcBef>
                <a:spcPts val="0"/>
              </a:spcBef>
              <a:buNone/>
            </a:pPr>
            <a:r>
              <a:rPr lang="en"/>
              <a:t>Commenting Review</a:t>
            </a:r>
          </a:p>
        </p:txBody>
      </p:sp>
      <p:sp>
        <p:nvSpPr>
          <p:cNvPr id="356" name="Shape 356"/>
          <p:cNvSpPr txBox="1"/>
          <p:nvPr/>
        </p:nvSpPr>
        <p:spPr>
          <a:xfrm>
            <a:off x="619575" y="1596750"/>
            <a:ext cx="8067300" cy="2839800"/>
          </a:xfrm>
          <a:prstGeom prst="rect">
            <a:avLst/>
          </a:prstGeom>
          <a:noFill/>
          <a:ln>
            <a:noFill/>
          </a:ln>
        </p:spPr>
        <p:txBody>
          <a:bodyPr lIns="91425" tIns="91425" rIns="91425" bIns="91425" anchor="t" anchorCtr="0">
            <a:noAutofit/>
          </a:bodyPr>
          <a:lstStyle/>
          <a:p>
            <a:pPr lvl="0" rtl="0">
              <a:spcBef>
                <a:spcPts val="600"/>
              </a:spcBef>
              <a:buNone/>
            </a:pPr>
            <a:r>
              <a:rPr lang="en" sz="2000" dirty="0">
                <a:solidFill>
                  <a:schemeClr val="dk1"/>
                </a:solidFill>
              </a:rPr>
              <a:t>int variable2; 			</a:t>
            </a:r>
            <a:r>
              <a:rPr lang="en" sz="2000" i="1" dirty="0">
                <a:solidFill>
                  <a:srgbClr val="999999"/>
                </a:solidFill>
              </a:rPr>
              <a:t>//We can leave comments for ourselves</a:t>
            </a:r>
          </a:p>
          <a:p>
            <a:pPr lvl="0" rtl="0">
              <a:spcBef>
                <a:spcPts val="600"/>
              </a:spcBef>
              <a:buNone/>
            </a:pPr>
            <a:r>
              <a:rPr lang="en" sz="2000" dirty="0">
                <a:solidFill>
                  <a:schemeClr val="dk1"/>
                </a:solidFill>
              </a:rPr>
              <a:t>float readingValue; 		</a:t>
            </a:r>
            <a:r>
              <a:rPr lang="en" sz="2000" i="1" dirty="0">
                <a:solidFill>
                  <a:srgbClr val="999999"/>
                </a:solidFill>
              </a:rPr>
              <a:t>//Anything after the double slash is ignored</a:t>
            </a:r>
          </a:p>
          <a:p>
            <a:pPr lvl="0" rtl="0">
              <a:spcBef>
                <a:spcPts val="600"/>
              </a:spcBef>
              <a:buNone/>
            </a:pPr>
            <a:r>
              <a:rPr lang="en" sz="2000" dirty="0">
                <a:solidFill>
                  <a:schemeClr val="dk1"/>
                </a:solidFill>
              </a:rPr>
              <a:t>						</a:t>
            </a:r>
            <a:r>
              <a:rPr lang="en" sz="2000" i="1" dirty="0">
                <a:solidFill>
                  <a:srgbClr val="999999"/>
                </a:solidFill>
              </a:rPr>
              <a:t>//by the </a:t>
            </a:r>
            <a:r>
              <a:rPr lang="en" sz="2000" i="1" dirty="0" smtClean="0">
                <a:solidFill>
                  <a:srgbClr val="999999"/>
                </a:solidFill>
              </a:rPr>
              <a:t>compile</a:t>
            </a:r>
            <a:endParaRPr sz="2000" dirty="0">
              <a:solidFill>
                <a:schemeClr val="dk1"/>
              </a:solidFill>
            </a:endParaRPr>
          </a:p>
          <a:p>
            <a:pPr lvl="0" rtl="0">
              <a:spcBef>
                <a:spcPts val="600"/>
              </a:spcBef>
              <a:buNone/>
            </a:pPr>
            <a:endParaRPr sz="2000" dirty="0">
              <a:solidFill>
                <a:schemeClr val="dk1"/>
              </a:solidFill>
            </a:endParaRPr>
          </a:p>
          <a:p>
            <a:pPr lvl="0" rtl="0">
              <a:spcBef>
                <a:spcPts val="600"/>
              </a:spcBef>
              <a:buNone/>
            </a:pPr>
            <a:r>
              <a:rPr lang="en" sz="2000" dirty="0">
                <a:solidFill>
                  <a:srgbClr val="999999"/>
                </a:solidFill>
              </a:rPr>
              <a:t>/*</a:t>
            </a:r>
          </a:p>
          <a:p>
            <a:pPr lvl="0" rtl="0">
              <a:spcBef>
                <a:spcPts val="600"/>
              </a:spcBef>
              <a:buNone/>
            </a:pPr>
            <a:r>
              <a:rPr lang="en" sz="2000" dirty="0">
                <a:solidFill>
                  <a:srgbClr val="999999"/>
                </a:solidFill>
              </a:rPr>
              <a:t>This type of comment also works. Everything between these two symbol pairs is ignored</a:t>
            </a:r>
          </a:p>
          <a:p>
            <a:pPr lvl="0" rtl="0">
              <a:spcBef>
                <a:spcPts val="600"/>
              </a:spcBef>
              <a:buNone/>
            </a:pPr>
            <a:r>
              <a:rPr lang="en" sz="2000" dirty="0">
                <a:solidFill>
                  <a:srgbClr val="999999"/>
                </a:solidFill>
              </a:rPr>
              <a:t>*/</a:t>
            </a:r>
          </a:p>
          <a:p>
            <a:pPr lvl="0" rtl="0">
              <a:spcBef>
                <a:spcPts val="600"/>
              </a:spcBef>
              <a:buNone/>
            </a:pPr>
            <a:endParaRPr sz="2000" dirty="0">
              <a:solidFill>
                <a:schemeClr val="dk1"/>
              </a:solidFill>
            </a:endParaRPr>
          </a:p>
          <a:p>
            <a:pPr lvl="0" rtl="0">
              <a:spcBef>
                <a:spcPts val="600"/>
              </a:spcBef>
              <a:buNone/>
            </a:pPr>
            <a:endParaRPr sz="2000" dirty="0">
              <a:solidFill>
                <a:schemeClr val="dk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311700" y="2150850"/>
            <a:ext cx="8520599" cy="841800"/>
          </a:xfrm>
          <a:prstGeom prst="rect">
            <a:avLst/>
          </a:prstGeom>
        </p:spPr>
        <p:txBody>
          <a:bodyPr lIns="91425" tIns="91425" rIns="91425" bIns="91425" anchor="ctr" anchorCtr="0">
            <a:noAutofit/>
          </a:bodyPr>
          <a:lstStyle/>
          <a:p>
            <a:pPr lvl="0">
              <a:spcBef>
                <a:spcPts val="0"/>
              </a:spcBef>
              <a:buNone/>
            </a:pPr>
            <a:r>
              <a:rPr lang="en"/>
              <a:t>GIT IN TERMINAL</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ALL VARIABLES MUST HAVE...</a:t>
            </a:r>
          </a:p>
        </p:txBody>
      </p:sp>
      <p:sp>
        <p:nvSpPr>
          <p:cNvPr id="362" name="Shape 362"/>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sz="2400"/>
              <a:t>A TYPE</a:t>
            </a:r>
          </a:p>
          <a:p>
            <a:pPr lvl="0" rtl="0">
              <a:spcBef>
                <a:spcPts val="0"/>
              </a:spcBef>
              <a:buNone/>
            </a:pPr>
            <a:r>
              <a:rPr lang="en" sz="2400" i="1"/>
              <a:t>why? - so the computer knows exactly how much memory should be allocated to store that variable’s data. </a:t>
            </a:r>
          </a:p>
          <a:p>
            <a:pPr lvl="0" rtl="0">
              <a:spcBef>
                <a:spcPts val="0"/>
              </a:spcBef>
              <a:buNone/>
            </a:pPr>
            <a:endParaRPr sz="2400"/>
          </a:p>
          <a:p>
            <a:pPr lvl="0" rtl="0">
              <a:spcBef>
                <a:spcPts val="0"/>
              </a:spcBef>
              <a:buNone/>
            </a:pPr>
            <a:r>
              <a:rPr lang="en" sz="2400"/>
              <a:t>A NAME</a:t>
            </a:r>
          </a:p>
          <a:p>
            <a:pPr lvl="0" rtl="0">
              <a:spcBef>
                <a:spcPts val="0"/>
              </a:spcBef>
              <a:buNone/>
            </a:pPr>
            <a:r>
              <a:rPr lang="en" sz="2400" i="1"/>
              <a:t>why? - so the computer (and you) can make sense of everything.</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VARIABLE NAMING TIPS:</a:t>
            </a:r>
          </a:p>
        </p:txBody>
      </p:sp>
      <p:sp>
        <p:nvSpPr>
          <p:cNvPr id="368" name="Shape 36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sz="2400"/>
              <a:t>- Avoid using words that appear elsewhere in Processing. (e.g. - don’t name a variable </a:t>
            </a:r>
            <a:r>
              <a:rPr lang="en" sz="2400" i="1"/>
              <a:t>mouseX</a:t>
            </a:r>
            <a:r>
              <a:rPr lang="en" sz="2400"/>
              <a:t>)</a:t>
            </a:r>
          </a:p>
          <a:p>
            <a:pPr lvl="0" rtl="0">
              <a:spcBef>
                <a:spcPts val="0"/>
              </a:spcBef>
              <a:buNone/>
            </a:pPr>
            <a:endParaRPr sz="2400"/>
          </a:p>
          <a:p>
            <a:pPr lvl="0" rtl="0">
              <a:spcBef>
                <a:spcPts val="0"/>
              </a:spcBef>
              <a:buNone/>
            </a:pPr>
            <a:r>
              <a:rPr lang="en" sz="2400"/>
              <a:t>- Use names that mean something connected to what the variable is to be used for. (duh)</a:t>
            </a:r>
          </a:p>
          <a:p>
            <a:pPr lvl="0" rtl="0">
              <a:spcBef>
                <a:spcPts val="0"/>
              </a:spcBef>
              <a:buNone/>
            </a:pPr>
            <a:endParaRPr sz="2400"/>
          </a:p>
          <a:p>
            <a:pPr lvl="0" rtl="0">
              <a:spcBef>
                <a:spcPts val="0"/>
              </a:spcBef>
              <a:buNone/>
            </a:pPr>
            <a:r>
              <a:rPr lang="en" sz="2400"/>
              <a:t>- Don’t start with capital letters! Use camelCase. (there’s a good reason for this but we’ll get there later)</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ctr" rtl="0">
              <a:spcBef>
                <a:spcPts val="0"/>
              </a:spcBef>
              <a:buNone/>
            </a:pPr>
            <a:r>
              <a:rPr lang="en"/>
              <a:t>There are also in-built System Variables for us to make use of</a:t>
            </a:r>
          </a:p>
        </p:txBody>
      </p:sp>
      <p:sp>
        <p:nvSpPr>
          <p:cNvPr id="391" name="Shape 39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buFont typeface="Arial"/>
              <a:buChar char="●"/>
            </a:pPr>
            <a:r>
              <a:rPr lang="en-US" dirty="0" err="1" smtClean="0">
                <a:highlight>
                  <a:srgbClr val="FFFF00"/>
                </a:highlight>
              </a:rPr>
              <a:t>ofGetWidth</a:t>
            </a:r>
            <a:endParaRPr lang="en" dirty="0">
              <a:highlight>
                <a:srgbClr val="FFFF00"/>
              </a:highlight>
            </a:endParaRPr>
          </a:p>
          <a:p>
            <a:pPr marL="457200" lvl="0" indent="-228600" rtl="0">
              <a:spcBef>
                <a:spcPts val="0"/>
              </a:spcBef>
              <a:buFont typeface="Arial"/>
              <a:buChar char="●"/>
            </a:pPr>
            <a:r>
              <a:rPr lang="en-US" dirty="0" err="1" smtClean="0">
                <a:highlight>
                  <a:srgbClr val="FFFF00"/>
                </a:highlight>
              </a:rPr>
              <a:t>ofGetHeight</a:t>
            </a:r>
            <a:endParaRPr lang="en" dirty="0">
              <a:highlight>
                <a:srgbClr val="FFFF00"/>
              </a:highlight>
            </a:endParaRPr>
          </a:p>
          <a:p>
            <a:pPr marL="457200" lvl="0" indent="-228600" rtl="0">
              <a:spcBef>
                <a:spcPts val="0"/>
              </a:spcBef>
              <a:buFont typeface="Arial"/>
              <a:buChar char="●"/>
            </a:pPr>
            <a:r>
              <a:rPr lang="en" dirty="0">
                <a:highlight>
                  <a:srgbClr val="FFFF00"/>
                </a:highlight>
              </a:rPr>
              <a:t>mouseX</a:t>
            </a:r>
          </a:p>
          <a:p>
            <a:pPr marL="457200" lvl="0" indent="-228600" rtl="0">
              <a:spcBef>
                <a:spcPts val="0"/>
              </a:spcBef>
              <a:buFont typeface="Arial"/>
              <a:buChar char="●"/>
            </a:pPr>
            <a:r>
              <a:rPr lang="en" dirty="0">
                <a:highlight>
                  <a:srgbClr val="FFFF00"/>
                </a:highlight>
              </a:rPr>
              <a:t>mouseY</a:t>
            </a:r>
          </a:p>
          <a:p>
            <a:pPr marL="457200" lvl="0" indent="-228600" rtl="0">
              <a:spcBef>
                <a:spcPts val="0"/>
              </a:spcBef>
              <a:buFont typeface="Arial"/>
              <a:buChar char="●"/>
            </a:pPr>
            <a:r>
              <a:rPr lang="en-US" dirty="0" err="1" smtClean="0">
                <a:highlight>
                  <a:srgbClr val="FFFF00"/>
                </a:highlight>
              </a:rPr>
              <a:t>ofF</a:t>
            </a:r>
            <a:r>
              <a:rPr lang="en" dirty="0" smtClean="0">
                <a:highlight>
                  <a:srgbClr val="FFFF00"/>
                </a:highlight>
              </a:rPr>
              <a:t>rameCount</a:t>
            </a:r>
            <a:endParaRPr lang="en" dirty="0">
              <a:highlight>
                <a:srgbClr val="FFFF00"/>
              </a:highlight>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457200" y="1200150"/>
            <a:ext cx="8229600" cy="3187199"/>
          </a:xfrm>
          <a:prstGeom prst="rect">
            <a:avLst/>
          </a:prstGeom>
        </p:spPr>
        <p:txBody>
          <a:bodyPr lIns="91425" tIns="91425" rIns="91425" bIns="91425" anchor="t" anchorCtr="0">
            <a:noAutofit/>
          </a:bodyPr>
          <a:lstStyle/>
          <a:p>
            <a:pPr lvl="0" rtl="0">
              <a:spcBef>
                <a:spcPts val="0"/>
              </a:spcBef>
              <a:buNone/>
            </a:pPr>
            <a:r>
              <a:rPr lang="en" sz="2400" dirty="0"/>
              <a:t>An operator is a symbol that represents an </a:t>
            </a:r>
            <a:r>
              <a:rPr lang="en" sz="2400" i="1" dirty="0"/>
              <a:t>operation.</a:t>
            </a:r>
          </a:p>
          <a:p>
            <a:pPr lvl="0" rtl="0">
              <a:spcBef>
                <a:spcPts val="0"/>
              </a:spcBef>
              <a:buNone/>
            </a:pPr>
            <a:endParaRPr dirty="0"/>
          </a:p>
          <a:p>
            <a:pPr lvl="0" rtl="0">
              <a:spcBef>
                <a:spcPts val="0"/>
              </a:spcBef>
              <a:buNone/>
            </a:pPr>
            <a:r>
              <a:rPr lang="en" dirty="0"/>
              <a:t>The basics:</a:t>
            </a:r>
          </a:p>
          <a:p>
            <a:pPr lvl="0" rtl="0">
              <a:spcBef>
                <a:spcPts val="0"/>
              </a:spcBef>
              <a:buNone/>
            </a:pPr>
            <a:endParaRPr dirty="0"/>
          </a:p>
          <a:p>
            <a:pPr lvl="0" rtl="0">
              <a:spcBef>
                <a:spcPts val="0"/>
              </a:spcBef>
              <a:buNone/>
            </a:pPr>
            <a:r>
              <a:rPr lang="en" dirty="0">
                <a:highlight>
                  <a:srgbClr val="FFFF00"/>
                </a:highlight>
              </a:rPr>
              <a:t>+		-		*		/		=</a:t>
            </a:r>
          </a:p>
          <a:p>
            <a:pPr lvl="0" rtl="0">
              <a:spcBef>
                <a:spcPts val="0"/>
              </a:spcBef>
              <a:buNone/>
            </a:pPr>
            <a:endParaRPr dirty="0"/>
          </a:p>
          <a:p>
            <a:pPr lvl="0" rtl="0">
              <a:spcBef>
                <a:spcPts val="0"/>
              </a:spcBef>
              <a:buNone/>
            </a:pPr>
            <a:r>
              <a:rPr lang="en" dirty="0"/>
              <a:t>This may be new to you</a:t>
            </a:r>
            <a:r>
              <a:rPr lang="en" dirty="0" smtClean="0"/>
              <a:t>:</a:t>
            </a:r>
            <a:endParaRPr dirty="0"/>
          </a:p>
          <a:p>
            <a:pPr lvl="0" rtl="0">
              <a:spcBef>
                <a:spcPts val="0"/>
              </a:spcBef>
              <a:buNone/>
            </a:pPr>
            <a:r>
              <a:rPr lang="en" dirty="0">
                <a:highlight>
                  <a:srgbClr val="FFFF00"/>
                </a:highlight>
              </a:rPr>
              <a:t>%</a:t>
            </a:r>
          </a:p>
        </p:txBody>
      </p:sp>
      <p:sp>
        <p:nvSpPr>
          <p:cNvPr id="397" name="Shape 39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ctr" rtl="0">
              <a:spcBef>
                <a:spcPts val="0"/>
              </a:spcBef>
              <a:buNone/>
            </a:pPr>
            <a:r>
              <a:rPr lang="en"/>
              <a:t>Operators for simple math</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endParaRPr/>
          </a:p>
        </p:txBody>
      </p:sp>
      <p:sp>
        <p:nvSpPr>
          <p:cNvPr id="403" name="Shape 40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lnSpc>
                <a:spcPct val="115000"/>
              </a:lnSpc>
              <a:spcBef>
                <a:spcPts val="0"/>
              </a:spcBef>
              <a:spcAft>
                <a:spcPts val="2300"/>
              </a:spcAft>
              <a:buClr>
                <a:schemeClr val="dk1"/>
              </a:buClr>
              <a:buSzPct val="36666"/>
              <a:buFont typeface="Arial"/>
              <a:buNone/>
            </a:pPr>
            <a:r>
              <a:rPr lang="en">
                <a:solidFill>
                  <a:schemeClr val="dk1"/>
                </a:solidFill>
              </a:rPr>
              <a:t>int a = 5 % 4;            // Sets 'a' to 1</a:t>
            </a:r>
            <a:br>
              <a:rPr lang="en">
                <a:solidFill>
                  <a:schemeClr val="dk1"/>
                </a:solidFill>
              </a:rPr>
            </a:br>
            <a:r>
              <a:rPr lang="en">
                <a:solidFill>
                  <a:schemeClr val="dk1"/>
                </a:solidFill>
              </a:rPr>
              <a:t>int b = 125 % 100;        // Sets 'b' to 25</a:t>
            </a:r>
            <a:br>
              <a:rPr lang="en">
                <a:solidFill>
                  <a:schemeClr val="dk1"/>
                </a:solidFill>
              </a:rPr>
            </a:br>
            <a:r>
              <a:rPr lang="en">
                <a:solidFill>
                  <a:schemeClr val="dk1"/>
                </a:solidFill>
              </a:rPr>
              <a:t>float c = 285.5 % 140.0;  // Sets 'c' to 5.5 </a:t>
            </a:r>
            <a:br>
              <a:rPr lang="en">
                <a:solidFill>
                  <a:schemeClr val="dk1"/>
                </a:solidFill>
              </a:rPr>
            </a:br>
            <a:r>
              <a:rPr lang="en">
                <a:solidFill>
                  <a:schemeClr val="dk1"/>
                </a:solidFill>
              </a:rPr>
              <a:t>float d = 30.0 % 33.0;    // Sets 'd' to 30.0</a:t>
            </a:r>
          </a:p>
          <a:p>
            <a:pPr lvl="0" rtl="0">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7"/>
        <p:cNvGrpSpPr/>
        <p:nvPr/>
      </p:nvGrpSpPr>
      <p:grpSpPr>
        <a:xfrm>
          <a:off x="0" y="0"/>
          <a:ext cx="0" cy="0"/>
          <a:chOff x="0" y="0"/>
          <a:chExt cx="0" cy="0"/>
        </a:xfrm>
      </p:grpSpPr>
      <p:sp>
        <p:nvSpPr>
          <p:cNvPr id="408" name="Shape 408"/>
          <p:cNvSpPr txBox="1">
            <a:spLocks noGrp="1"/>
          </p:cNvSpPr>
          <p:nvPr>
            <p:ph type="title"/>
          </p:nvPr>
        </p:nvSpPr>
        <p:spPr>
          <a:xfrm>
            <a:off x="457200" y="358378"/>
            <a:ext cx="8229600" cy="857400"/>
          </a:xfrm>
          <a:prstGeom prst="rect">
            <a:avLst/>
          </a:prstGeom>
        </p:spPr>
        <p:txBody>
          <a:bodyPr lIns="91425" tIns="91425" rIns="91425" bIns="91425" anchor="b" anchorCtr="0">
            <a:noAutofit/>
          </a:bodyPr>
          <a:lstStyle/>
          <a:p>
            <a:pPr lvl="0" rtl="0">
              <a:spcBef>
                <a:spcPts val="0"/>
              </a:spcBef>
              <a:buNone/>
            </a:pPr>
            <a:r>
              <a:rPr lang="en"/>
              <a:t>What happens if you try to add a float and an int together? </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ctr" rtl="0">
              <a:spcBef>
                <a:spcPts val="0"/>
              </a:spcBef>
              <a:buNone/>
            </a:pPr>
            <a:r>
              <a:rPr lang="en"/>
              <a:t>Debugging</a:t>
            </a:r>
          </a:p>
        </p:txBody>
      </p:sp>
      <p:sp>
        <p:nvSpPr>
          <p:cNvPr id="415" name="Shape 41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US" sz="2400" dirty="0" err="1" smtClean="0">
                <a:highlight>
                  <a:srgbClr val="FFFF00"/>
                </a:highlight>
              </a:rPr>
              <a:t>cout</a:t>
            </a:r>
            <a:r>
              <a:rPr lang="en-US" sz="2400" dirty="0" smtClean="0">
                <a:highlight>
                  <a:srgbClr val="FFFF00"/>
                </a:highlight>
              </a:rPr>
              <a:t> &lt;&lt; “Hello World!” &lt;&lt; </a:t>
            </a:r>
            <a:r>
              <a:rPr lang="en-US" sz="2400" dirty="0" err="1" smtClean="0">
                <a:highlight>
                  <a:srgbClr val="FFFF00"/>
                </a:highlight>
              </a:rPr>
              <a:t>endl</a:t>
            </a:r>
            <a:endParaRPr lang="en" sz="24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txBox="1">
            <a:spLocks noGrp="1"/>
          </p:cNvSpPr>
          <p:nvPr>
            <p:ph type="title"/>
          </p:nvPr>
        </p:nvSpPr>
        <p:spPr>
          <a:xfrm>
            <a:off x="311700" y="2150850"/>
            <a:ext cx="8520599" cy="841800"/>
          </a:xfrm>
          <a:prstGeom prst="rect">
            <a:avLst/>
          </a:prstGeom>
        </p:spPr>
        <p:txBody>
          <a:bodyPr lIns="91425" tIns="91425" rIns="91425" bIns="91425" anchor="ctr" anchorCtr="0">
            <a:noAutofit/>
          </a:bodyPr>
          <a:lstStyle/>
          <a:p>
            <a:pPr lvl="0" rtl="0">
              <a:spcBef>
                <a:spcPts val="0"/>
              </a:spcBef>
              <a:buNone/>
            </a:pPr>
            <a:r>
              <a:rPr lang="en"/>
              <a:t>OF SYNTAX</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Shape 489"/>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543" name="Shape 543"/>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2150850"/>
            <a:ext cx="8520599" cy="841800"/>
          </a:xfrm>
          <a:prstGeom prst="rect">
            <a:avLst/>
          </a:prstGeom>
        </p:spPr>
        <p:txBody>
          <a:bodyPr lIns="91425" tIns="91425" rIns="91425" bIns="91425" anchor="ctr" anchorCtr="0">
            <a:noAutofit/>
          </a:bodyPr>
          <a:lstStyle/>
          <a:p>
            <a:pPr lvl="0">
              <a:spcBef>
                <a:spcPts val="0"/>
              </a:spcBef>
              <a:buNone/>
            </a:pPr>
            <a:r>
              <a:rPr lang="en"/>
              <a:t>PROGRAMMING BASICS REVIEW</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Shape 548"/>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Shape 553"/>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Shape 568"/>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pic>
        <p:nvPicPr>
          <p:cNvPr id="573" name="Shape 573"/>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pic>
        <p:nvPicPr>
          <p:cNvPr id="583" name="Shape 583"/>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pic>
        <p:nvPicPr>
          <p:cNvPr id="588" name="Shape 588"/>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Shape 593"/>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Shape 598"/>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Shape 603"/>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Coordinates</a:t>
            </a:r>
          </a:p>
        </p:txBody>
      </p:sp>
      <p:pic>
        <p:nvPicPr>
          <p:cNvPr id="214" name="Shape 214"/>
          <p:cNvPicPr preferRelativeResize="0"/>
          <p:nvPr/>
        </p:nvPicPr>
        <p:blipFill>
          <a:blip r:embed="rId3">
            <a:alphaModFix/>
          </a:blip>
          <a:stretch>
            <a:fillRect/>
          </a:stretch>
        </p:blipFill>
        <p:spPr>
          <a:xfrm>
            <a:off x="1726937" y="875906"/>
            <a:ext cx="4267593" cy="4267593"/>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Shape 628"/>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pic>
        <p:nvPicPr>
          <p:cNvPr id="633" name="Shape 633"/>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pic>
        <p:nvPicPr>
          <p:cNvPr id="638" name="Shape 638"/>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43" name="Shape 643"/>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Shape 648"/>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pic>
        <p:nvPicPr>
          <p:cNvPr id="653" name="Shape 653"/>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58" name="Shape 658"/>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pic>
        <p:nvPicPr>
          <p:cNvPr id="663" name="Shape 663"/>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Shape 668"/>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3" name="Shape 673"/>
          <p:cNvPicPr preferRelativeResize="0"/>
          <p:nvPr/>
        </p:nvPicPr>
        <p:blipFill rotWithShape="1">
          <a:blip r:embed="rId3">
            <a:alphaModFix/>
          </a:blip>
          <a:srcRect/>
          <a:stretch/>
        </p:blipFill>
        <p:spPr>
          <a:xfrm>
            <a:off x="457200" y="205978"/>
            <a:ext cx="8229600" cy="46292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p:nvPr/>
        </p:nvSpPr>
        <p:spPr>
          <a:xfrm>
            <a:off x="-74700" y="-52537"/>
            <a:ext cx="9293400" cy="5248500"/>
          </a:xfrm>
          <a:prstGeom prst="rect">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 name="Shape 28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228600" lvl="0" rtl="0">
              <a:spcBef>
                <a:spcPts val="0"/>
              </a:spcBef>
              <a:buNone/>
            </a:pPr>
            <a:endParaRPr lang="en-US" dirty="0" smtClean="0"/>
          </a:p>
          <a:p>
            <a:pPr marL="457200" lvl="0" indent="-228600" rtl="0">
              <a:spcBef>
                <a:spcPts val="0"/>
              </a:spcBef>
              <a:buFont typeface="Arial"/>
              <a:buChar char="●"/>
            </a:pPr>
            <a:r>
              <a:rPr lang="en-US" dirty="0" err="1" smtClean="0"/>
              <a:t>Luobin</a:t>
            </a:r>
            <a:r>
              <a:rPr lang="en-US" dirty="0" smtClean="0"/>
              <a:t> Wang</a:t>
            </a:r>
          </a:p>
          <a:p>
            <a:pPr marL="457200" lvl="0" indent="-228600" rtl="0">
              <a:spcBef>
                <a:spcPts val="0"/>
              </a:spcBef>
              <a:buFont typeface="Arial"/>
              <a:buChar char="●"/>
            </a:pPr>
            <a:r>
              <a:rPr lang="en-US" dirty="0" smtClean="0"/>
              <a:t>wangl073@newschool.edu</a:t>
            </a:r>
            <a:endParaRPr dirty="0"/>
          </a:p>
        </p:txBody>
      </p:sp>
      <p:sp>
        <p:nvSpPr>
          <p:cNvPr id="5" name="Shape 21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US" dirty="0" smtClean="0"/>
              <a:t>TA – Ask This GUY Questions</a:t>
            </a:r>
            <a:endParaRPr lang="en" dirty="0"/>
          </a:p>
        </p:txBody>
      </p:sp>
    </p:spTree>
    <p:extLst>
      <p:ext uri="{BB962C8B-B14F-4D97-AF65-F5344CB8AC3E}">
        <p14:creationId xmlns:p14="http://schemas.microsoft.com/office/powerpoint/2010/main" val="24182354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311700" y="2150850"/>
            <a:ext cx="8520599" cy="841800"/>
          </a:xfrm>
          <a:prstGeom prst="rect">
            <a:avLst/>
          </a:prstGeom>
        </p:spPr>
        <p:txBody>
          <a:bodyPr lIns="91425" tIns="91425" rIns="91425" bIns="91425" anchor="ctr" anchorCtr="0">
            <a:noAutofit/>
          </a:bodyPr>
          <a:lstStyle/>
          <a:p>
            <a:pPr lvl="0" rtl="0">
              <a:spcBef>
                <a:spcPts val="0"/>
              </a:spcBef>
              <a:buNone/>
            </a:pPr>
            <a:r>
              <a:rPr lang="en" dirty="0">
                <a:solidFill>
                  <a:schemeClr val="bg1"/>
                </a:solidFill>
              </a:rPr>
              <a:t>PRINCIPLES OF OBJECT</a:t>
            </a:r>
          </a:p>
          <a:p>
            <a:pPr lvl="0">
              <a:spcBef>
                <a:spcPts val="0"/>
              </a:spcBef>
              <a:buNone/>
            </a:pPr>
            <a:r>
              <a:rPr lang="en" dirty="0">
                <a:solidFill>
                  <a:schemeClr val="bg1"/>
                </a:solidFill>
              </a:rPr>
              <a:t>ORIENTED CODING</a:t>
            </a:r>
          </a:p>
        </p:txBody>
      </p:sp>
    </p:spTree>
    <p:extLst>
      <p:ext uri="{BB962C8B-B14F-4D97-AF65-F5344CB8AC3E}">
        <p14:creationId xmlns:p14="http://schemas.microsoft.com/office/powerpoint/2010/main" val="39010256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439" name="Shape 43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a:p>
        </p:txBody>
      </p:sp>
      <p:pic>
        <p:nvPicPr>
          <p:cNvPr id="440" name="Shape 440"/>
          <p:cNvPicPr preferRelativeResize="0"/>
          <p:nvPr/>
        </p:nvPicPr>
        <p:blipFill>
          <a:blip r:embed="rId3">
            <a:alphaModFix/>
          </a:blip>
          <a:stretch>
            <a:fillRect/>
          </a:stretch>
        </p:blipFill>
        <p:spPr>
          <a:xfrm>
            <a:off x="1144837" y="0"/>
            <a:ext cx="6854320" cy="5143499"/>
          </a:xfrm>
          <a:prstGeom prst="rect">
            <a:avLst/>
          </a:prstGeom>
          <a:noFill/>
          <a:ln>
            <a:noFill/>
          </a:ln>
        </p:spPr>
      </p:pic>
    </p:spTree>
    <p:extLst>
      <p:ext uri="{BB962C8B-B14F-4D97-AF65-F5344CB8AC3E}">
        <p14:creationId xmlns:p14="http://schemas.microsoft.com/office/powerpoint/2010/main" val="4601206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446" name="Shape 44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a:p>
        </p:txBody>
      </p:sp>
      <p:pic>
        <p:nvPicPr>
          <p:cNvPr id="447" name="Shape 447"/>
          <p:cNvPicPr preferRelativeResize="0"/>
          <p:nvPr/>
        </p:nvPicPr>
        <p:blipFill>
          <a:blip r:embed="rId3">
            <a:alphaModFix/>
          </a:blip>
          <a:stretch>
            <a:fillRect/>
          </a:stretch>
        </p:blipFill>
        <p:spPr>
          <a:xfrm>
            <a:off x="1144837" y="0"/>
            <a:ext cx="6854320" cy="5143499"/>
          </a:xfrm>
          <a:prstGeom prst="rect">
            <a:avLst/>
          </a:prstGeom>
          <a:noFill/>
          <a:ln>
            <a:noFill/>
          </a:ln>
        </p:spPr>
      </p:pic>
    </p:spTree>
    <p:extLst>
      <p:ext uri="{BB962C8B-B14F-4D97-AF65-F5344CB8AC3E}">
        <p14:creationId xmlns:p14="http://schemas.microsoft.com/office/powerpoint/2010/main" val="15643220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&amp; objects are used as fundamental units to organize your code.</a:t>
            </a:r>
            <a:endParaRPr lang="en-US" dirty="0"/>
          </a:p>
        </p:txBody>
      </p:sp>
    </p:spTree>
    <p:extLst>
      <p:ext uri="{BB962C8B-B14F-4D97-AF65-F5344CB8AC3E}">
        <p14:creationId xmlns:p14="http://schemas.microsoft.com/office/powerpoint/2010/main" val="29150291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is the blueprint for what kind of object the class will create.</a:t>
            </a:r>
            <a:endParaRPr lang="en-US" dirty="0"/>
          </a:p>
        </p:txBody>
      </p:sp>
    </p:spTree>
    <p:extLst>
      <p:ext uri="{BB962C8B-B14F-4D97-AF65-F5344CB8AC3E}">
        <p14:creationId xmlns:p14="http://schemas.microsoft.com/office/powerpoint/2010/main" val="424005408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classes would a game about spaceships have?</a:t>
            </a:r>
            <a:endParaRPr lang="en-US" dirty="0"/>
          </a:p>
        </p:txBody>
      </p:sp>
    </p:spTree>
    <p:extLst>
      <p:ext uri="{BB962C8B-B14F-4D97-AF65-F5344CB8AC3E}">
        <p14:creationId xmlns:p14="http://schemas.microsoft.com/office/powerpoint/2010/main" val="76313001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idx="4294967295"/>
          </p:nvPr>
        </p:nvSpPr>
        <p:spPr>
          <a:xfrm>
            <a:off x="457200" y="-194071"/>
            <a:ext cx="8229600" cy="857400"/>
          </a:xfrm>
          <a:prstGeom prst="rect">
            <a:avLst/>
          </a:prstGeom>
        </p:spPr>
        <p:txBody>
          <a:bodyPr lIns="91425" tIns="91425" rIns="91425" bIns="91425" anchor="b" anchorCtr="0">
            <a:noAutofit/>
          </a:bodyPr>
          <a:lstStyle/>
          <a:p>
            <a:pPr lvl="0" rtl="0">
              <a:spcBef>
                <a:spcPts val="0"/>
              </a:spcBef>
              <a:buNone/>
            </a:pPr>
            <a:r>
              <a:rPr lang="en"/>
              <a:t>Class Structure</a:t>
            </a:r>
          </a:p>
        </p:txBody>
      </p:sp>
      <p:sp>
        <p:nvSpPr>
          <p:cNvPr id="459" name="Shape 459"/>
          <p:cNvSpPr txBox="1">
            <a:spLocks noGrp="1"/>
          </p:cNvSpPr>
          <p:nvPr>
            <p:ph type="body" idx="4294967295"/>
          </p:nvPr>
        </p:nvSpPr>
        <p:spPr>
          <a:xfrm>
            <a:off x="529850" y="617175"/>
            <a:ext cx="7696799" cy="3457800"/>
          </a:xfrm>
          <a:prstGeom prst="rect">
            <a:avLst/>
          </a:prstGeom>
        </p:spPr>
        <p:txBody>
          <a:bodyPr lIns="91425" tIns="91425" rIns="91425" bIns="91425" anchor="t" anchorCtr="0">
            <a:noAutofit/>
          </a:bodyPr>
          <a:lstStyle/>
          <a:p>
            <a:pPr lvl="0" rtl="0">
              <a:spcBef>
                <a:spcPts val="0"/>
              </a:spcBef>
              <a:buClr>
                <a:schemeClr val="dk1"/>
              </a:buClr>
              <a:buSzPct val="78571"/>
              <a:buFont typeface="Arial"/>
              <a:buNone/>
            </a:pPr>
            <a:r>
              <a:rPr lang="en" sz="1400"/>
              <a:t>class Name {					</a:t>
            </a:r>
            <a:r>
              <a:rPr lang="en" sz="1400">
                <a:solidFill>
                  <a:schemeClr val="dk1"/>
                </a:solidFill>
              </a:rPr>
              <a:t>//class name</a:t>
            </a:r>
          </a:p>
          <a:p>
            <a:pPr lvl="0" rtl="0">
              <a:spcBef>
                <a:spcPts val="0"/>
              </a:spcBef>
              <a:buClr>
                <a:schemeClr val="dk1"/>
              </a:buClr>
              <a:buSzPct val="78571"/>
              <a:buFont typeface="Arial"/>
              <a:buNone/>
            </a:pPr>
            <a:r>
              <a:rPr lang="en" sz="1400"/>
              <a:t>  float posX;					//declare variables</a:t>
            </a:r>
          </a:p>
          <a:p>
            <a:pPr lvl="0" rtl="0">
              <a:lnSpc>
                <a:spcPct val="150000"/>
              </a:lnSpc>
              <a:spcBef>
                <a:spcPts val="0"/>
              </a:spcBef>
              <a:buClr>
                <a:schemeClr val="dk1"/>
              </a:buClr>
              <a:buSzPct val="78571"/>
              <a:buFont typeface="Arial"/>
              <a:buNone/>
            </a:pPr>
            <a:r>
              <a:rPr lang="en" sz="1400"/>
              <a:t>  float posY;</a:t>
            </a:r>
          </a:p>
          <a:p>
            <a:pPr lvl="0" rtl="0">
              <a:spcBef>
                <a:spcPts val="0"/>
              </a:spcBef>
              <a:buNone/>
            </a:pPr>
            <a:r>
              <a:rPr lang="en" sz="1400"/>
              <a:t>Name() {						</a:t>
            </a:r>
            <a:r>
              <a:rPr lang="en" sz="1400">
                <a:solidFill>
                  <a:schemeClr val="dk1"/>
                </a:solidFill>
              </a:rPr>
              <a:t>//build constructor</a:t>
            </a:r>
          </a:p>
          <a:p>
            <a:pPr lvl="0" rtl="0">
              <a:spcBef>
                <a:spcPts val="0"/>
              </a:spcBef>
              <a:buNone/>
            </a:pPr>
            <a:r>
              <a:rPr lang="en" sz="1400"/>
              <a:t>  </a:t>
            </a:r>
            <a:r>
              <a:rPr lang="en" sz="1400">
                <a:solidFill>
                  <a:schemeClr val="dk1"/>
                </a:solidFill>
              </a:rPr>
              <a:t>posX = 50;</a:t>
            </a:r>
          </a:p>
          <a:p>
            <a:pPr lvl="0" rtl="0">
              <a:spcBef>
                <a:spcPts val="0"/>
              </a:spcBef>
              <a:buNone/>
            </a:pPr>
            <a:r>
              <a:rPr lang="en" sz="1400">
                <a:solidFill>
                  <a:schemeClr val="dk1"/>
                </a:solidFill>
              </a:rPr>
              <a:t>  posY = 60;</a:t>
            </a:r>
          </a:p>
          <a:p>
            <a:pPr lvl="0" rtl="0">
              <a:lnSpc>
                <a:spcPct val="150000"/>
              </a:lnSpc>
              <a:spcBef>
                <a:spcPts val="0"/>
              </a:spcBef>
              <a:buNone/>
            </a:pPr>
            <a:r>
              <a:rPr lang="en" sz="1400"/>
              <a:t>}  </a:t>
            </a:r>
          </a:p>
          <a:p>
            <a:pPr lvl="0" rtl="0">
              <a:spcBef>
                <a:spcPts val="0"/>
              </a:spcBef>
              <a:buClr>
                <a:schemeClr val="dk1"/>
              </a:buClr>
              <a:buSzPct val="78571"/>
              <a:buFont typeface="Arial"/>
              <a:buNone/>
            </a:pPr>
            <a:r>
              <a:rPr lang="en" sz="1400">
                <a:solidFill>
                  <a:schemeClr val="dk1"/>
                </a:solidFill>
              </a:rPr>
              <a:t>void move() {					//add movement method</a:t>
            </a:r>
          </a:p>
          <a:p>
            <a:pPr lvl="0" rtl="0">
              <a:spcBef>
                <a:spcPts val="0"/>
              </a:spcBef>
              <a:buClr>
                <a:schemeClr val="dk1"/>
              </a:buClr>
              <a:buSzPct val="78571"/>
              <a:buFont typeface="Arial"/>
              <a:buNone/>
            </a:pPr>
            <a:r>
              <a:rPr lang="en" sz="1400">
                <a:solidFill>
                  <a:schemeClr val="dk1"/>
                </a:solidFill>
              </a:rPr>
              <a:t>  posX += 5; </a:t>
            </a:r>
          </a:p>
          <a:p>
            <a:pPr lvl="0" rtl="0">
              <a:lnSpc>
                <a:spcPct val="150000"/>
              </a:lnSpc>
              <a:spcBef>
                <a:spcPts val="0"/>
              </a:spcBef>
              <a:buNone/>
            </a:pPr>
            <a:r>
              <a:rPr lang="en" sz="1400">
                <a:solidFill>
                  <a:schemeClr val="dk1"/>
                </a:solidFill>
              </a:rPr>
              <a:t>}  </a:t>
            </a:r>
          </a:p>
          <a:p>
            <a:pPr lvl="0" rtl="0">
              <a:spcBef>
                <a:spcPts val="0"/>
              </a:spcBef>
              <a:buNone/>
            </a:pPr>
            <a:r>
              <a:rPr lang="en" sz="1400">
                <a:solidFill>
                  <a:schemeClr val="dk1"/>
                </a:solidFill>
              </a:rPr>
              <a:t>void display() {				  	//add display method</a:t>
            </a:r>
          </a:p>
          <a:p>
            <a:pPr lvl="0" rtl="0">
              <a:spcBef>
                <a:spcPts val="0"/>
              </a:spcBef>
              <a:buNone/>
            </a:pPr>
            <a:r>
              <a:rPr lang="en" sz="1400">
                <a:solidFill>
                  <a:schemeClr val="dk1"/>
                </a:solidFill>
              </a:rPr>
              <a:t>  ellipse(posX, posY, 5, 5); </a:t>
            </a:r>
          </a:p>
          <a:p>
            <a:pPr lvl="0" rtl="0">
              <a:spcBef>
                <a:spcPts val="0"/>
              </a:spcBef>
              <a:buClr>
                <a:schemeClr val="dk1"/>
              </a:buClr>
              <a:buSzPct val="78571"/>
              <a:buFont typeface="Arial"/>
              <a:buNone/>
            </a:pPr>
            <a:r>
              <a:rPr lang="en" sz="1400">
                <a:solidFill>
                  <a:schemeClr val="dk1"/>
                </a:solidFill>
              </a:rPr>
              <a:t>} }</a:t>
            </a:r>
          </a:p>
        </p:txBody>
      </p:sp>
    </p:spTree>
    <p:extLst>
      <p:ext uri="{BB962C8B-B14F-4D97-AF65-F5344CB8AC3E}">
        <p14:creationId xmlns:p14="http://schemas.microsoft.com/office/powerpoint/2010/main" val="33468097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PSEUDO CODE Dog </a:t>
            </a:r>
            <a:endParaRPr lang="en-US" dirty="0"/>
          </a:p>
        </p:txBody>
      </p:sp>
    </p:spTree>
    <p:extLst>
      <p:ext uri="{BB962C8B-B14F-4D97-AF65-F5344CB8AC3E}">
        <p14:creationId xmlns:p14="http://schemas.microsoft.com/office/powerpoint/2010/main" val="107458578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 classes should be nouns &amp; methods should be verbs</a:t>
            </a:r>
            <a:endParaRPr lang="en-US" dirty="0"/>
          </a:p>
        </p:txBody>
      </p:sp>
    </p:spTree>
    <p:extLst>
      <p:ext uri="{BB962C8B-B14F-4D97-AF65-F5344CB8AC3E}">
        <p14:creationId xmlns:p14="http://schemas.microsoft.com/office/powerpoint/2010/main" val="323006216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Shape 464"/>
          <p:cNvPicPr preferRelativeResize="0"/>
          <p:nvPr/>
        </p:nvPicPr>
        <p:blipFill>
          <a:blip r:embed="rId3">
            <a:alphaModFix/>
          </a:blip>
          <a:stretch>
            <a:fillRect/>
          </a:stretch>
        </p:blipFill>
        <p:spPr>
          <a:xfrm>
            <a:off x="698500" y="905812"/>
            <a:ext cx="5810252" cy="3876674"/>
          </a:xfrm>
          <a:prstGeom prst="rect">
            <a:avLst/>
          </a:prstGeom>
          <a:noFill/>
          <a:ln>
            <a:noFill/>
          </a:ln>
        </p:spPr>
      </p:pic>
      <p:sp>
        <p:nvSpPr>
          <p:cNvPr id="465" name="Shape 465"/>
          <p:cNvSpPr txBox="1">
            <a:spLocks noGrp="1"/>
          </p:cNvSpPr>
          <p:nvPr>
            <p:ph type="title" idx="4294967295"/>
          </p:nvPr>
        </p:nvSpPr>
        <p:spPr>
          <a:xfrm>
            <a:off x="457200" y="-79771"/>
            <a:ext cx="8229600" cy="857400"/>
          </a:xfrm>
          <a:prstGeom prst="rect">
            <a:avLst/>
          </a:prstGeom>
        </p:spPr>
        <p:txBody>
          <a:bodyPr lIns="91425" tIns="91425" rIns="91425" bIns="91425" anchor="b" anchorCtr="0">
            <a:noAutofit/>
          </a:bodyPr>
          <a:lstStyle/>
          <a:p>
            <a:pPr lvl="0" rtl="0">
              <a:spcBef>
                <a:spcPts val="0"/>
              </a:spcBef>
              <a:buNone/>
            </a:pPr>
            <a:r>
              <a:rPr lang="en"/>
              <a:t>Cookie Cutter</a:t>
            </a:r>
          </a:p>
        </p:txBody>
      </p:sp>
      <p:sp>
        <p:nvSpPr>
          <p:cNvPr id="466" name="Shape 466"/>
          <p:cNvSpPr txBox="1">
            <a:spLocks noGrp="1"/>
          </p:cNvSpPr>
          <p:nvPr>
            <p:ph type="body" idx="4294967295"/>
          </p:nvPr>
        </p:nvSpPr>
        <p:spPr>
          <a:xfrm>
            <a:off x="1316750" y="1298518"/>
            <a:ext cx="1529400" cy="640200"/>
          </a:xfrm>
          <a:prstGeom prst="rect">
            <a:avLst/>
          </a:prstGeom>
        </p:spPr>
        <p:txBody>
          <a:bodyPr lIns="91425" tIns="91425" rIns="91425" bIns="91425" anchor="t" anchorCtr="0">
            <a:noAutofit/>
          </a:bodyPr>
          <a:lstStyle/>
          <a:p>
            <a:pPr lvl="0" rtl="0">
              <a:spcBef>
                <a:spcPts val="0"/>
              </a:spcBef>
              <a:buNone/>
            </a:pPr>
            <a:r>
              <a:rPr lang="en"/>
              <a:t>object</a:t>
            </a:r>
          </a:p>
        </p:txBody>
      </p:sp>
      <p:sp>
        <p:nvSpPr>
          <p:cNvPr id="467" name="Shape 467"/>
          <p:cNvSpPr txBox="1">
            <a:spLocks noGrp="1"/>
          </p:cNvSpPr>
          <p:nvPr>
            <p:ph type="body" idx="4294967295"/>
          </p:nvPr>
        </p:nvSpPr>
        <p:spPr>
          <a:xfrm>
            <a:off x="974025" y="3509950"/>
            <a:ext cx="1529400" cy="640200"/>
          </a:xfrm>
          <a:prstGeom prst="rect">
            <a:avLst/>
          </a:prstGeom>
        </p:spPr>
        <p:txBody>
          <a:bodyPr lIns="91425" tIns="91425" rIns="91425" bIns="91425" anchor="t" anchorCtr="0">
            <a:noAutofit/>
          </a:bodyPr>
          <a:lstStyle/>
          <a:p>
            <a:pPr lvl="0" rtl="0">
              <a:spcBef>
                <a:spcPts val="0"/>
              </a:spcBef>
              <a:buNone/>
            </a:pPr>
            <a:r>
              <a:rPr lang="en"/>
              <a:t>object</a:t>
            </a:r>
          </a:p>
        </p:txBody>
      </p:sp>
      <p:sp>
        <p:nvSpPr>
          <p:cNvPr id="468" name="Shape 468"/>
          <p:cNvSpPr txBox="1">
            <a:spLocks noGrp="1"/>
          </p:cNvSpPr>
          <p:nvPr>
            <p:ph type="body" idx="4294967295"/>
          </p:nvPr>
        </p:nvSpPr>
        <p:spPr>
          <a:xfrm>
            <a:off x="4735100" y="1380918"/>
            <a:ext cx="1529400" cy="640200"/>
          </a:xfrm>
          <a:prstGeom prst="rect">
            <a:avLst/>
          </a:prstGeom>
        </p:spPr>
        <p:txBody>
          <a:bodyPr lIns="91425" tIns="91425" rIns="91425" bIns="91425" anchor="t" anchorCtr="0">
            <a:noAutofit/>
          </a:bodyPr>
          <a:lstStyle/>
          <a:p>
            <a:pPr lvl="0" rtl="0">
              <a:spcBef>
                <a:spcPts val="0"/>
              </a:spcBef>
              <a:buNone/>
            </a:pPr>
            <a:r>
              <a:rPr lang="en"/>
              <a:t>class</a:t>
            </a:r>
          </a:p>
        </p:txBody>
      </p:sp>
    </p:spTree>
    <p:extLst>
      <p:ext uri="{BB962C8B-B14F-4D97-AF65-F5344CB8AC3E}">
        <p14:creationId xmlns:p14="http://schemas.microsoft.com/office/powerpoint/2010/main" val="385655481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8"/>
        <p:cNvGrpSpPr/>
        <p:nvPr/>
      </p:nvGrpSpPr>
      <p:grpSpPr>
        <a:xfrm>
          <a:off x="0" y="0"/>
          <a:ext cx="0" cy="0"/>
          <a:chOff x="0" y="0"/>
          <a:chExt cx="0" cy="0"/>
        </a:xfrm>
      </p:grpSpPr>
      <p:sp>
        <p:nvSpPr>
          <p:cNvPr id="219" name="Shape 219"/>
          <p:cNvSpPr/>
          <p:nvPr/>
        </p:nvSpPr>
        <p:spPr>
          <a:xfrm>
            <a:off x="-74700" y="-52537"/>
            <a:ext cx="9293400" cy="5248500"/>
          </a:xfrm>
          <a:prstGeom prst="rect">
            <a:avLst/>
          </a:prstGeom>
          <a:solidFill>
            <a:srgbClr val="FFFFFF"/>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20" name="Shape 220"/>
          <p:cNvPicPr preferRelativeResize="0"/>
          <p:nvPr/>
        </p:nvPicPr>
        <p:blipFill>
          <a:blip r:embed="rId3">
            <a:alphaModFix/>
          </a:blip>
          <a:stretch>
            <a:fillRect/>
          </a:stretch>
        </p:blipFill>
        <p:spPr>
          <a:xfrm>
            <a:off x="877075" y="203353"/>
            <a:ext cx="5542387" cy="4736794"/>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VS Private</a:t>
            </a:r>
            <a:endParaRPr lang="en-US" dirty="0"/>
          </a:p>
        </p:txBody>
      </p:sp>
    </p:spTree>
    <p:extLst>
      <p:ext uri="{BB962C8B-B14F-4D97-AF65-F5344CB8AC3E}">
        <p14:creationId xmlns:p14="http://schemas.microsoft.com/office/powerpoint/2010/main" val="343554241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structures are used to avoid duplicating code and making your code easier to read. </a:t>
            </a:r>
            <a:endParaRPr lang="en-US" dirty="0"/>
          </a:p>
        </p:txBody>
      </p:sp>
    </p:spTree>
    <p:extLst>
      <p:ext uri="{BB962C8B-B14F-4D97-AF65-F5344CB8AC3E}">
        <p14:creationId xmlns:p14="http://schemas.microsoft.com/office/powerpoint/2010/main" val="123159460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means that a class you’re making extends another class, getting all methods and variables that are public. </a:t>
            </a:r>
            <a:endParaRPr lang="en-US" dirty="0"/>
          </a:p>
        </p:txBody>
      </p:sp>
    </p:spTree>
    <p:extLst>
      <p:ext uri="{BB962C8B-B14F-4D97-AF65-F5344CB8AC3E}">
        <p14:creationId xmlns:p14="http://schemas.microsoft.com/office/powerpoint/2010/main" val="5235470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95736583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Shape 708"/>
          <p:cNvSpPr txBox="1">
            <a:spLocks noGrp="1"/>
          </p:cNvSpPr>
          <p:nvPr>
            <p:ph type="title"/>
          </p:nvPr>
        </p:nvSpPr>
        <p:spPr>
          <a:xfrm>
            <a:off x="311700" y="2150850"/>
            <a:ext cx="8520599" cy="841800"/>
          </a:xfrm>
          <a:prstGeom prst="rect">
            <a:avLst/>
          </a:prstGeom>
        </p:spPr>
        <p:txBody>
          <a:bodyPr lIns="91425" tIns="91425" rIns="91425" bIns="91425" anchor="ctr" anchorCtr="0">
            <a:noAutofit/>
          </a:bodyPr>
          <a:lstStyle/>
          <a:p>
            <a:pPr lvl="0" rtl="0">
              <a:spcBef>
                <a:spcPts val="0"/>
              </a:spcBef>
              <a:buNone/>
            </a:pPr>
            <a:r>
              <a:rPr lang="en"/>
              <a:t>CREATING CLASSES </a:t>
            </a:r>
          </a:p>
          <a:p>
            <a:pPr lvl="0" rtl="0">
              <a:spcBef>
                <a:spcPts val="0"/>
              </a:spcBef>
              <a:buNone/>
            </a:pPr>
            <a:r>
              <a:rPr lang="en"/>
              <a:t>OPENFRAMEWORKS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body" idx="1"/>
          </p:nvPr>
        </p:nvSpPr>
        <p:spPr>
          <a:xfrm>
            <a:off x="752500" y="1114500"/>
            <a:ext cx="6936899" cy="2549399"/>
          </a:xfrm>
          <a:prstGeom prst="rect">
            <a:avLst/>
          </a:prstGeom>
        </p:spPr>
        <p:txBody>
          <a:bodyPr lIns="91425" tIns="91425" rIns="91425" bIns="91425" anchor="t" anchorCtr="0">
            <a:noAutofit/>
          </a:bodyPr>
          <a:lstStyle/>
          <a:p>
            <a:pPr lvl="0" rtl="0">
              <a:spcBef>
                <a:spcPts val="0"/>
              </a:spcBef>
              <a:spcAft>
                <a:spcPts val="500"/>
              </a:spcAft>
              <a:buClr>
                <a:schemeClr val="dk1"/>
              </a:buClr>
              <a:buSzPct val="36666"/>
              <a:buFont typeface="Arial"/>
              <a:buNone/>
            </a:pPr>
            <a:r>
              <a:rPr lang="en" sz="3000">
                <a:solidFill>
                  <a:schemeClr val="dk1"/>
                </a:solidFill>
                <a:latin typeface="Titillium Web"/>
                <a:ea typeface="Titillium Web"/>
                <a:cs typeface="Titillium Web"/>
                <a:sym typeface="Titillium Web"/>
              </a:rPr>
              <a:t>var Alec = {</a:t>
            </a:r>
          </a:p>
          <a:p>
            <a:pPr marL="457200" lvl="0" indent="387350" rtl="0">
              <a:spcBef>
                <a:spcPts val="0"/>
              </a:spcBef>
              <a:spcAft>
                <a:spcPts val="500"/>
              </a:spcAft>
              <a:buClr>
                <a:schemeClr val="dk1"/>
              </a:buClr>
              <a:buSzPct val="55000"/>
              <a:buFont typeface="Arial"/>
              <a:buNone/>
            </a:pPr>
            <a:r>
              <a:rPr lang="en" sz="2000">
                <a:solidFill>
                  <a:schemeClr val="dk1"/>
                </a:solidFill>
                <a:latin typeface="Titillium Web"/>
                <a:ea typeface="Titillium Web"/>
                <a:cs typeface="Titillium Web"/>
                <a:sym typeface="Titillium Web"/>
              </a:rPr>
              <a:t>var teach = function(lesson){</a:t>
            </a:r>
          </a:p>
          <a:p>
            <a:pPr marL="457200" lvl="0" indent="387350" rtl="0">
              <a:spcBef>
                <a:spcPts val="0"/>
              </a:spcBef>
              <a:spcAft>
                <a:spcPts val="500"/>
              </a:spcAft>
              <a:buClr>
                <a:schemeClr val="dk1"/>
              </a:buClr>
              <a:buSzPct val="55000"/>
              <a:buFont typeface="Arial"/>
              <a:buNone/>
            </a:pPr>
            <a:r>
              <a:rPr lang="en" sz="2000">
                <a:solidFill>
                  <a:schemeClr val="dk1"/>
                </a:solidFill>
                <a:latin typeface="Titillium Web"/>
                <a:ea typeface="Titillium Web"/>
                <a:cs typeface="Titillium Web"/>
                <a:sym typeface="Titillium Web"/>
              </a:rPr>
              <a:t>console.log(‘Today we’ll learn ‘ + lesson + ‘!’) };</a:t>
            </a:r>
          </a:p>
          <a:p>
            <a:pPr marL="457200" lvl="0" indent="387350" rtl="0">
              <a:spcBef>
                <a:spcPts val="0"/>
              </a:spcBef>
              <a:spcAft>
                <a:spcPts val="500"/>
              </a:spcAft>
              <a:buClr>
                <a:schemeClr val="dk1"/>
              </a:buClr>
              <a:buSzPct val="55000"/>
              <a:buFont typeface="Arial"/>
              <a:buNone/>
            </a:pPr>
            <a:r>
              <a:rPr lang="en" sz="2000">
                <a:solidFill>
                  <a:schemeClr val="dk1"/>
                </a:solidFill>
                <a:latin typeface="Titillium Web"/>
                <a:ea typeface="Titillium Web"/>
                <a:cs typeface="Titillium Web"/>
                <a:sym typeface="Titillium Web"/>
              </a:rPr>
              <a:t>var cats =[‘Arial’, ‘Luna’];</a:t>
            </a:r>
          </a:p>
          <a:p>
            <a:pPr marL="457200" lvl="0" indent="387350" rtl="0">
              <a:spcBef>
                <a:spcPts val="0"/>
              </a:spcBef>
              <a:spcAft>
                <a:spcPts val="500"/>
              </a:spcAft>
              <a:buClr>
                <a:schemeClr val="dk1"/>
              </a:buClr>
              <a:buSzPct val="55000"/>
              <a:buFont typeface="Arial"/>
              <a:buNone/>
            </a:pPr>
            <a:r>
              <a:rPr lang="en" sz="2000">
                <a:solidFill>
                  <a:schemeClr val="dk1"/>
                </a:solidFill>
                <a:latin typeface="Titillium Web"/>
                <a:ea typeface="Titillium Web"/>
                <a:cs typeface="Titillium Web"/>
                <a:sym typeface="Titillium Web"/>
              </a:rPr>
              <a:t>var home = Bushwick; </a:t>
            </a:r>
          </a:p>
          <a:p>
            <a:pPr marL="0" lvl="0" indent="-69850" rtl="0">
              <a:spcBef>
                <a:spcPts val="0"/>
              </a:spcBef>
              <a:spcAft>
                <a:spcPts val="500"/>
              </a:spcAft>
              <a:buClr>
                <a:schemeClr val="dk1"/>
              </a:buClr>
              <a:buSzPct val="55000"/>
              <a:buFont typeface="Arial"/>
              <a:buNone/>
            </a:pPr>
            <a:r>
              <a:rPr lang="en" sz="2000">
                <a:solidFill>
                  <a:schemeClr val="dk1"/>
                </a:solidFill>
                <a:latin typeface="Titillium Web"/>
                <a:ea typeface="Titillium Web"/>
                <a:cs typeface="Titillium Web"/>
                <a:sym typeface="Titillium Web"/>
              </a:rPr>
              <a:t>};</a:t>
            </a:r>
          </a:p>
          <a:p>
            <a:pPr lvl="0" rtl="0">
              <a:spcBef>
                <a:spcPts val="0"/>
              </a:spcBef>
              <a:buNone/>
            </a:pPr>
            <a:endParaRPr/>
          </a:p>
        </p:txBody>
      </p:sp>
      <p:pic>
        <p:nvPicPr>
          <p:cNvPr id="714" name="Shape 714"/>
          <p:cNvPicPr preferRelativeResize="0"/>
          <p:nvPr/>
        </p:nvPicPr>
        <p:blipFill rotWithShape="1">
          <a:blip r:embed="rId3">
            <a:alphaModFix/>
          </a:blip>
          <a:srcRect l="10314" t="28273" r="86931" b="67006"/>
          <a:stretch/>
        </p:blipFill>
        <p:spPr>
          <a:xfrm>
            <a:off x="119725" y="122750"/>
            <a:ext cx="760670" cy="4190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168825" y="1133425"/>
            <a:ext cx="4974600" cy="3416400"/>
          </a:xfrm>
          <a:prstGeom prst="rect">
            <a:avLst/>
          </a:prstGeom>
        </p:spPr>
        <p:txBody>
          <a:bodyPr lIns="91425" tIns="91425" rIns="91425" bIns="91425" anchor="t" anchorCtr="0">
            <a:noAutofit/>
          </a:bodyPr>
          <a:lstStyle/>
          <a:p>
            <a:pPr lvl="0" algn="ctr" rtl="0">
              <a:spcBef>
                <a:spcPts val="0"/>
              </a:spcBef>
              <a:buNone/>
            </a:pPr>
            <a:r>
              <a:rPr lang="en" sz="2400" b="1">
                <a:solidFill>
                  <a:srgbClr val="000000"/>
                </a:solidFill>
                <a:latin typeface="Titillium Web"/>
                <a:ea typeface="Titillium Web"/>
                <a:cs typeface="Titillium Web"/>
                <a:sym typeface="Titillium Web"/>
              </a:rPr>
              <a:t>Alec.teach(‘OOP’);</a:t>
            </a:r>
            <a:br>
              <a:rPr lang="en" sz="2400" b="1">
                <a:solidFill>
                  <a:srgbClr val="000000"/>
                </a:solidFill>
                <a:latin typeface="Titillium Web"/>
                <a:ea typeface="Titillium Web"/>
                <a:cs typeface="Titillium Web"/>
                <a:sym typeface="Titillium Web"/>
              </a:rPr>
            </a:br>
            <a:r>
              <a:rPr lang="en" sz="2400" i="1">
                <a:solidFill>
                  <a:srgbClr val="000000"/>
                </a:solidFill>
                <a:latin typeface="Titillium Web"/>
                <a:ea typeface="Titillium Web"/>
                <a:cs typeface="Titillium Web"/>
                <a:sym typeface="Titillium Web"/>
              </a:rPr>
              <a:t>‘Today we’ll learn OOP!’</a:t>
            </a:r>
          </a:p>
          <a:p>
            <a:pPr lvl="0" algn="ctr" rtl="0">
              <a:spcBef>
                <a:spcPts val="0"/>
              </a:spcBef>
              <a:buNone/>
            </a:pPr>
            <a:r>
              <a:rPr lang="en" sz="2400" b="1">
                <a:solidFill>
                  <a:srgbClr val="000000"/>
                </a:solidFill>
                <a:latin typeface="Titillium Web"/>
                <a:ea typeface="Titillium Web"/>
                <a:cs typeface="Titillium Web"/>
                <a:sym typeface="Titillium Web"/>
              </a:rPr>
              <a:t>Alec.cats.length;</a:t>
            </a:r>
            <a:br>
              <a:rPr lang="en" sz="2400" b="1">
                <a:solidFill>
                  <a:srgbClr val="000000"/>
                </a:solidFill>
                <a:latin typeface="Titillium Web"/>
                <a:ea typeface="Titillium Web"/>
                <a:cs typeface="Titillium Web"/>
                <a:sym typeface="Titillium Web"/>
              </a:rPr>
            </a:br>
            <a:r>
              <a:rPr lang="en" sz="2400" i="1">
                <a:solidFill>
                  <a:srgbClr val="000000"/>
                </a:solidFill>
                <a:latin typeface="Titillium Web"/>
                <a:ea typeface="Titillium Web"/>
                <a:cs typeface="Titillium Web"/>
                <a:sym typeface="Titillium Web"/>
              </a:rPr>
              <a:t>2</a:t>
            </a:r>
          </a:p>
          <a:p>
            <a:pPr lvl="0" algn="ctr" rtl="0">
              <a:spcBef>
                <a:spcPts val="0"/>
              </a:spcBef>
              <a:buNone/>
            </a:pPr>
            <a:r>
              <a:rPr lang="en" sz="2400" b="1">
                <a:solidFill>
                  <a:srgbClr val="000000"/>
                </a:solidFill>
                <a:latin typeface="Titillium Web"/>
                <a:ea typeface="Titillium Web"/>
                <a:cs typeface="Titillium Web"/>
                <a:sym typeface="Titillium Web"/>
              </a:rPr>
              <a:t>Alec.home;</a:t>
            </a:r>
            <a:br>
              <a:rPr lang="en" sz="2400" b="1">
                <a:solidFill>
                  <a:srgbClr val="000000"/>
                </a:solidFill>
                <a:latin typeface="Titillium Web"/>
                <a:ea typeface="Titillium Web"/>
                <a:cs typeface="Titillium Web"/>
                <a:sym typeface="Titillium Web"/>
              </a:rPr>
            </a:br>
            <a:r>
              <a:rPr lang="en" sz="2400" i="1">
                <a:solidFill>
                  <a:srgbClr val="000000"/>
                </a:solidFill>
                <a:latin typeface="Titillium Web"/>
                <a:ea typeface="Titillium Web"/>
                <a:cs typeface="Titillium Web"/>
                <a:sym typeface="Titillium Web"/>
              </a:rPr>
              <a:t>Bushwick</a:t>
            </a:r>
          </a:p>
        </p:txBody>
      </p:sp>
      <p:pic>
        <p:nvPicPr>
          <p:cNvPr id="720" name="Shape 720"/>
          <p:cNvPicPr preferRelativeResize="0"/>
          <p:nvPr/>
        </p:nvPicPr>
        <p:blipFill rotWithShape="1">
          <a:blip r:embed="rId3">
            <a:alphaModFix/>
          </a:blip>
          <a:srcRect l="10314" t="28273" r="86931" b="67006"/>
          <a:stretch/>
        </p:blipFill>
        <p:spPr>
          <a:xfrm>
            <a:off x="119725" y="122750"/>
            <a:ext cx="760670" cy="419000"/>
          </a:xfrm>
          <a:prstGeom prst="rect">
            <a:avLst/>
          </a:prstGeom>
          <a:noFill/>
          <a:ln>
            <a:noFill/>
          </a:ln>
        </p:spPr>
      </p:pic>
      <p:pic>
        <p:nvPicPr>
          <p:cNvPr id="721" name="Shape 721"/>
          <p:cNvPicPr preferRelativeResize="0"/>
          <p:nvPr/>
        </p:nvPicPr>
        <p:blipFill rotWithShape="1">
          <a:blip r:embed="rId4">
            <a:alphaModFix/>
          </a:blip>
          <a:srcRect l="6319" r="13074"/>
          <a:stretch/>
        </p:blipFill>
        <p:spPr>
          <a:xfrm>
            <a:off x="4565100" y="1261537"/>
            <a:ext cx="4010025" cy="2798225"/>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727" name="Shape 72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a:p>
        </p:txBody>
      </p:sp>
      <p:pic>
        <p:nvPicPr>
          <p:cNvPr id="728" name="Shape 728"/>
          <p:cNvPicPr preferRelativeResize="0"/>
          <p:nvPr/>
        </p:nvPicPr>
        <p:blipFill>
          <a:blip r:embed="rId3">
            <a:alphaModFix/>
          </a:blip>
          <a:stretch>
            <a:fillRect/>
          </a:stretch>
        </p:blipFill>
        <p:spPr>
          <a:xfrm>
            <a:off x="1144837" y="0"/>
            <a:ext cx="6854320" cy="51434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734" name="Shape 73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a:p>
        </p:txBody>
      </p:sp>
      <p:pic>
        <p:nvPicPr>
          <p:cNvPr id="735" name="Shape 735"/>
          <p:cNvPicPr preferRelativeResize="0"/>
          <p:nvPr/>
        </p:nvPicPr>
        <p:blipFill>
          <a:blip r:embed="rId3">
            <a:alphaModFix/>
          </a:blip>
          <a:stretch>
            <a:fillRect/>
          </a:stretch>
        </p:blipFill>
        <p:spPr>
          <a:xfrm>
            <a:off x="1144837" y="0"/>
            <a:ext cx="6854320" cy="5143499"/>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Shape 75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753" name="Shape 75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lgn="ctr" rtl="0">
              <a:spcBef>
                <a:spcPts val="0"/>
              </a:spcBef>
              <a:buClr>
                <a:schemeClr val="dk1"/>
              </a:buClr>
              <a:buSzPct val="36666"/>
              <a:buFont typeface="Arial"/>
              <a:buNone/>
            </a:pPr>
            <a:r>
              <a:rPr lang="en" sz="3000">
                <a:solidFill>
                  <a:srgbClr val="000000"/>
                </a:solidFill>
                <a:latin typeface="Titillium Web"/>
                <a:ea typeface="Titillium Web"/>
                <a:cs typeface="Titillium Web"/>
                <a:sym typeface="Titillium Web"/>
              </a:rPr>
              <a:t>Like “ofApp”, oF (C++) classes</a:t>
            </a:r>
          </a:p>
          <a:p>
            <a:pPr lvl="0" algn="ctr" rtl="0">
              <a:spcBef>
                <a:spcPts val="0"/>
              </a:spcBef>
              <a:buClr>
                <a:schemeClr val="dk1"/>
              </a:buClr>
              <a:buSzPct val="36666"/>
              <a:buFont typeface="Arial"/>
              <a:buNone/>
            </a:pPr>
            <a:r>
              <a:rPr lang="en" sz="3000">
                <a:solidFill>
                  <a:srgbClr val="000000"/>
                </a:solidFill>
                <a:latin typeface="Titillium Web"/>
                <a:ea typeface="Titillium Web"/>
                <a:cs typeface="Titillium Web"/>
                <a:sym typeface="Titillium Web"/>
              </a:rPr>
              <a:t>usually include a </a:t>
            </a:r>
            <a:r>
              <a:rPr lang="en" sz="3000" b="1">
                <a:solidFill>
                  <a:srgbClr val="000000"/>
                </a:solidFill>
                <a:latin typeface="Titillium Web"/>
                <a:ea typeface="Titillium Web"/>
                <a:cs typeface="Titillium Web"/>
                <a:sym typeface="Titillium Web"/>
              </a:rPr>
              <a:t>.h</a:t>
            </a:r>
            <a:r>
              <a:rPr lang="en" sz="3000">
                <a:solidFill>
                  <a:srgbClr val="000000"/>
                </a:solidFill>
                <a:latin typeface="Titillium Web"/>
                <a:ea typeface="Titillium Web"/>
                <a:cs typeface="Titillium Web"/>
                <a:sym typeface="Titillium Web"/>
              </a:rPr>
              <a:t> and </a:t>
            </a:r>
            <a:r>
              <a:rPr lang="en" sz="3000" b="1">
                <a:solidFill>
                  <a:srgbClr val="000000"/>
                </a:solidFill>
                <a:latin typeface="Titillium Web"/>
                <a:ea typeface="Titillium Web"/>
                <a:cs typeface="Titillium Web"/>
                <a:sym typeface="Titillium Web"/>
              </a:rPr>
              <a:t>.cpp</a:t>
            </a:r>
            <a:r>
              <a:rPr lang="en" sz="3000">
                <a:solidFill>
                  <a:srgbClr val="000000"/>
                </a:solidFill>
                <a:latin typeface="Titillium Web"/>
                <a:ea typeface="Titillium Web"/>
                <a:cs typeface="Titillium Web"/>
                <a:sym typeface="Titillium Web"/>
              </a:rPr>
              <a:t> file.</a:t>
            </a:r>
          </a:p>
          <a:p>
            <a:pPr lvl="0" rtl="0">
              <a:spcBef>
                <a:spcPts val="0"/>
              </a:spcBef>
              <a:buClr>
                <a:schemeClr val="dk1"/>
              </a:buClr>
              <a:buSzPct val="61111"/>
              <a:buFont typeface="Arial"/>
              <a:buNone/>
            </a:pPr>
            <a:endParaRPr/>
          </a:p>
          <a:p>
            <a:pPr lvl="0" rtl="0">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Syntax</a:t>
            </a:r>
          </a:p>
        </p:txBody>
      </p:sp>
      <p:sp>
        <p:nvSpPr>
          <p:cNvPr id="226" name="Shape 226"/>
          <p:cNvSpPr txBox="1">
            <a:spLocks noGrp="1"/>
          </p:cNvSpPr>
          <p:nvPr>
            <p:ph type="body" idx="1"/>
          </p:nvPr>
        </p:nvSpPr>
        <p:spPr>
          <a:xfrm>
            <a:off x="2130442" y="2286562"/>
            <a:ext cx="5868958" cy="570299"/>
          </a:xfrm>
          <a:prstGeom prst="rect">
            <a:avLst/>
          </a:prstGeom>
        </p:spPr>
        <p:txBody>
          <a:bodyPr lIns="91425" tIns="91425" rIns="91425" bIns="91425" anchor="t" anchorCtr="0">
            <a:noAutofit/>
          </a:bodyPr>
          <a:lstStyle/>
          <a:p>
            <a:pPr lvl="0" rtl="0">
              <a:spcBef>
                <a:spcPts val="0"/>
              </a:spcBef>
              <a:buNone/>
            </a:pPr>
            <a:r>
              <a:rPr lang="en-US" dirty="0" err="1" smtClean="0"/>
              <a:t>ofBackground</a:t>
            </a:r>
            <a:r>
              <a:rPr lang="en" dirty="0" smtClean="0"/>
              <a:t>(</a:t>
            </a:r>
            <a:r>
              <a:rPr lang="en-US" dirty="0" smtClean="0"/>
              <a:t>100, 200, 300</a:t>
            </a:r>
            <a:r>
              <a:rPr lang="en" dirty="0" smtClean="0"/>
              <a:t>);</a:t>
            </a:r>
            <a:endParaRPr lang="en" dirty="0"/>
          </a:p>
        </p:txBody>
      </p:sp>
      <p:sp>
        <p:nvSpPr>
          <p:cNvPr id="227" name="Shape 227"/>
          <p:cNvSpPr txBox="1"/>
          <p:nvPr/>
        </p:nvSpPr>
        <p:spPr>
          <a:xfrm>
            <a:off x="2520100" y="3443437"/>
            <a:ext cx="1664100" cy="371999"/>
          </a:xfrm>
          <a:prstGeom prst="rect">
            <a:avLst/>
          </a:prstGeom>
          <a:noFill/>
          <a:ln>
            <a:noFill/>
          </a:ln>
        </p:spPr>
        <p:txBody>
          <a:bodyPr lIns="91425" tIns="91425" rIns="91425" bIns="91425" anchor="t" anchorCtr="0">
            <a:noAutofit/>
          </a:bodyPr>
          <a:lstStyle/>
          <a:p>
            <a:pPr lvl="0" rtl="0">
              <a:spcBef>
                <a:spcPts val="0"/>
              </a:spcBef>
              <a:buNone/>
            </a:pPr>
            <a:r>
              <a:rPr lang="en" sz="1800"/>
              <a:t>function name</a:t>
            </a:r>
          </a:p>
        </p:txBody>
      </p:sp>
      <p:cxnSp>
        <p:nvCxnSpPr>
          <p:cNvPr id="228" name="Shape 228"/>
          <p:cNvCxnSpPr/>
          <p:nvPr/>
        </p:nvCxnSpPr>
        <p:spPr>
          <a:xfrm rot="10800000">
            <a:off x="3591475" y="2902425"/>
            <a:ext cx="0" cy="495599"/>
          </a:xfrm>
          <a:prstGeom prst="straightConnector1">
            <a:avLst/>
          </a:prstGeom>
          <a:noFill/>
          <a:ln w="19050" cap="flat" cmpd="sng">
            <a:solidFill>
              <a:schemeClr val="dk2"/>
            </a:solidFill>
            <a:prstDash val="solid"/>
            <a:round/>
            <a:headEnd type="none" w="lg" len="lg"/>
            <a:tailEnd type="triangle" w="lg" len="lg"/>
          </a:ln>
        </p:spPr>
      </p:cxnSp>
      <p:sp>
        <p:nvSpPr>
          <p:cNvPr id="229" name="Shape 229"/>
          <p:cNvSpPr txBox="1"/>
          <p:nvPr/>
        </p:nvSpPr>
        <p:spPr>
          <a:xfrm>
            <a:off x="3591474" y="1436852"/>
            <a:ext cx="1664100" cy="371999"/>
          </a:xfrm>
          <a:prstGeom prst="rect">
            <a:avLst/>
          </a:prstGeom>
          <a:noFill/>
          <a:ln>
            <a:noFill/>
          </a:ln>
        </p:spPr>
        <p:txBody>
          <a:bodyPr lIns="91425" tIns="91425" rIns="91425" bIns="91425" anchor="ctr" anchorCtr="0">
            <a:noAutofit/>
          </a:bodyPr>
          <a:lstStyle/>
          <a:p>
            <a:pPr lvl="0" algn="ctr" rtl="0">
              <a:spcBef>
                <a:spcPts val="0"/>
              </a:spcBef>
              <a:buNone/>
            </a:pPr>
            <a:r>
              <a:rPr lang="en" sz="1800" dirty="0"/>
              <a:t>parameters</a:t>
            </a:r>
          </a:p>
        </p:txBody>
      </p:sp>
      <p:sp>
        <p:nvSpPr>
          <p:cNvPr id="230" name="Shape 230"/>
          <p:cNvSpPr txBox="1"/>
          <p:nvPr/>
        </p:nvSpPr>
        <p:spPr>
          <a:xfrm>
            <a:off x="6516939" y="1390418"/>
            <a:ext cx="1664100" cy="495599"/>
          </a:xfrm>
          <a:prstGeom prst="rect">
            <a:avLst/>
          </a:prstGeom>
          <a:noFill/>
          <a:ln>
            <a:noFill/>
          </a:ln>
        </p:spPr>
        <p:txBody>
          <a:bodyPr lIns="91425" tIns="91425" rIns="91425" bIns="91425" anchor="ctr" anchorCtr="0">
            <a:noAutofit/>
          </a:bodyPr>
          <a:lstStyle/>
          <a:p>
            <a:pPr lvl="0" algn="ctr" rtl="0">
              <a:spcBef>
                <a:spcPts val="0"/>
              </a:spcBef>
              <a:buNone/>
            </a:pPr>
            <a:r>
              <a:rPr lang="en" sz="1800" dirty="0"/>
              <a:t>semicolon</a:t>
            </a:r>
          </a:p>
        </p:txBody>
      </p:sp>
      <p:cxnSp>
        <p:nvCxnSpPr>
          <p:cNvPr id="231" name="Shape 231"/>
          <p:cNvCxnSpPr/>
          <p:nvPr/>
        </p:nvCxnSpPr>
        <p:spPr>
          <a:xfrm>
            <a:off x="7348989" y="1908862"/>
            <a:ext cx="0" cy="623400"/>
          </a:xfrm>
          <a:prstGeom prst="straightConnector1">
            <a:avLst/>
          </a:prstGeom>
          <a:noFill/>
          <a:ln w="19050" cap="flat" cmpd="sng">
            <a:solidFill>
              <a:schemeClr val="dk2"/>
            </a:solidFill>
            <a:prstDash val="solid"/>
            <a:round/>
            <a:headEnd type="none" w="lg" len="lg"/>
            <a:tailEnd type="triangle" w="lg" len="lg"/>
          </a:ln>
        </p:spPr>
      </p:cxnSp>
      <p:sp>
        <p:nvSpPr>
          <p:cNvPr id="232" name="Shape 232"/>
          <p:cNvSpPr txBox="1"/>
          <p:nvPr/>
        </p:nvSpPr>
        <p:spPr>
          <a:xfrm>
            <a:off x="4707850" y="3443437"/>
            <a:ext cx="1664100" cy="371999"/>
          </a:xfrm>
          <a:prstGeom prst="rect">
            <a:avLst/>
          </a:prstGeom>
          <a:noFill/>
          <a:ln>
            <a:noFill/>
          </a:ln>
        </p:spPr>
        <p:txBody>
          <a:bodyPr lIns="91425" tIns="91425" rIns="91425" bIns="91425" anchor="t" anchorCtr="0">
            <a:noAutofit/>
          </a:bodyPr>
          <a:lstStyle/>
          <a:p>
            <a:pPr lvl="0" rtl="0">
              <a:spcBef>
                <a:spcPts val="0"/>
              </a:spcBef>
              <a:buNone/>
            </a:pPr>
            <a:r>
              <a:rPr lang="en" sz="1800" dirty="0"/>
              <a:t>parentheses</a:t>
            </a:r>
          </a:p>
        </p:txBody>
      </p:sp>
      <p:sp>
        <p:nvSpPr>
          <p:cNvPr id="233" name="Shape 233"/>
          <p:cNvSpPr/>
          <p:nvPr/>
        </p:nvSpPr>
        <p:spPr>
          <a:xfrm>
            <a:off x="5142894" y="2253956"/>
            <a:ext cx="1550625" cy="144581"/>
          </a:xfrm>
          <a:custGeom>
            <a:avLst/>
            <a:gdLst/>
            <a:ahLst/>
            <a:cxnLst/>
            <a:rect l="0" t="0" r="0" b="0"/>
            <a:pathLst>
              <a:path w="62025" h="7711" extrusionOk="0">
                <a:moveTo>
                  <a:pt x="0" y="6610"/>
                </a:moveTo>
                <a:lnTo>
                  <a:pt x="0" y="0"/>
                </a:lnTo>
                <a:lnTo>
                  <a:pt x="61695" y="0"/>
                </a:lnTo>
                <a:lnTo>
                  <a:pt x="62025" y="7711"/>
                </a:lnTo>
              </a:path>
            </a:pathLst>
          </a:custGeom>
          <a:noFill/>
          <a:ln w="19050" cap="flat" cmpd="sng">
            <a:solidFill>
              <a:schemeClr val="dk2"/>
            </a:solidFill>
            <a:prstDash val="solid"/>
            <a:round/>
            <a:headEnd type="none" w="lg" len="lg"/>
            <a:tailEnd type="none" w="lg" len="lg"/>
          </a:ln>
        </p:spPr>
      </p:sp>
      <p:cxnSp>
        <p:nvCxnSpPr>
          <p:cNvPr id="234" name="Shape 234"/>
          <p:cNvCxnSpPr/>
          <p:nvPr/>
        </p:nvCxnSpPr>
        <p:spPr>
          <a:xfrm>
            <a:off x="4572000" y="1861490"/>
            <a:ext cx="1450595" cy="392466"/>
          </a:xfrm>
          <a:prstGeom prst="straightConnector1">
            <a:avLst/>
          </a:prstGeom>
          <a:noFill/>
          <a:ln w="19050" cap="flat" cmpd="sng">
            <a:solidFill>
              <a:schemeClr val="dk2"/>
            </a:solidFill>
            <a:prstDash val="solid"/>
            <a:round/>
            <a:headEnd type="none" w="lg" len="lg"/>
            <a:tailEnd type="none" w="lg" len="lg"/>
          </a:ln>
        </p:spPr>
      </p:cxnSp>
      <p:cxnSp>
        <p:nvCxnSpPr>
          <p:cNvPr id="235" name="Shape 235"/>
          <p:cNvCxnSpPr>
            <a:stCxn id="232" idx="0"/>
          </p:cNvCxnSpPr>
          <p:nvPr/>
        </p:nvCxnSpPr>
        <p:spPr>
          <a:xfrm flipV="1">
            <a:off x="5539900" y="2870313"/>
            <a:ext cx="1533413" cy="573124"/>
          </a:xfrm>
          <a:prstGeom prst="straightConnector1">
            <a:avLst/>
          </a:prstGeom>
          <a:noFill/>
          <a:ln w="19050" cap="flat" cmpd="sng">
            <a:solidFill>
              <a:schemeClr val="dk2"/>
            </a:solidFill>
            <a:prstDash val="solid"/>
            <a:round/>
            <a:headEnd type="none" w="lg" len="lg"/>
            <a:tailEnd type="triangle" w="lg" len="lg"/>
          </a:ln>
        </p:spPr>
      </p:cxnSp>
      <p:cxnSp>
        <p:nvCxnSpPr>
          <p:cNvPr id="236" name="Shape 236"/>
          <p:cNvCxnSpPr/>
          <p:nvPr/>
        </p:nvCxnSpPr>
        <p:spPr>
          <a:xfrm flipH="1" flipV="1">
            <a:off x="4707850" y="2902425"/>
            <a:ext cx="734735" cy="590527"/>
          </a:xfrm>
          <a:prstGeom prst="straightConnector1">
            <a:avLst/>
          </a:prstGeom>
          <a:noFill/>
          <a:ln w="19050" cap="flat" cmpd="sng">
            <a:solidFill>
              <a:schemeClr val="dk2"/>
            </a:solidFill>
            <a:prstDash val="solid"/>
            <a:round/>
            <a:headEnd type="none" w="lg" len="lg"/>
            <a:tailEnd type="triangle" w="lg" len="lg"/>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Shape 77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771" name="Shape 77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lgn="ctr" rtl="0">
              <a:spcBef>
                <a:spcPts val="0"/>
              </a:spcBef>
              <a:buClr>
                <a:schemeClr val="dk1"/>
              </a:buClr>
              <a:buSzPct val="36666"/>
              <a:buFont typeface="Arial"/>
              <a:buNone/>
            </a:pPr>
            <a:r>
              <a:rPr lang="en" sz="3000">
                <a:solidFill>
                  <a:srgbClr val="000000"/>
                </a:solidFill>
                <a:latin typeface="Titillium Web"/>
                <a:ea typeface="Titillium Web"/>
                <a:cs typeface="Titillium Web"/>
                <a:sym typeface="Titillium Web"/>
              </a:rPr>
              <a:t>Start a new oF project using the</a:t>
            </a:r>
          </a:p>
          <a:p>
            <a:pPr lvl="0" algn="ctr" rtl="0">
              <a:spcBef>
                <a:spcPts val="0"/>
              </a:spcBef>
              <a:buClr>
                <a:schemeClr val="dk1"/>
              </a:buClr>
              <a:buSzPct val="36666"/>
              <a:buFont typeface="Arial"/>
              <a:buNone/>
            </a:pPr>
            <a:r>
              <a:rPr lang="en" sz="3000" i="1">
                <a:solidFill>
                  <a:srgbClr val="000000"/>
                </a:solidFill>
                <a:latin typeface="Titillium Web"/>
                <a:ea typeface="Titillium Web"/>
                <a:cs typeface="Titillium Web"/>
                <a:sym typeface="Titillium Web"/>
              </a:rPr>
              <a:t>Project Generator</a:t>
            </a:r>
          </a:p>
          <a:p>
            <a:pPr lvl="0" rtl="0">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Shape 77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777" name="Shape 77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a:p>
        </p:txBody>
      </p:sp>
      <p:pic>
        <p:nvPicPr>
          <p:cNvPr id="778" name="Shape 778"/>
          <p:cNvPicPr preferRelativeResize="0"/>
          <p:nvPr/>
        </p:nvPicPr>
        <p:blipFill rotWithShape="1">
          <a:blip r:embed="rId3">
            <a:alphaModFix/>
          </a:blip>
          <a:srcRect l="59912" t="8703" r="8671" b="17906"/>
          <a:stretch/>
        </p:blipFill>
        <p:spPr>
          <a:xfrm>
            <a:off x="1146737" y="0"/>
            <a:ext cx="6850524" cy="51435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784" name="Shape 78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a:p>
        </p:txBody>
      </p:sp>
      <p:pic>
        <p:nvPicPr>
          <p:cNvPr id="785" name="Shape 785"/>
          <p:cNvPicPr preferRelativeResize="0"/>
          <p:nvPr/>
        </p:nvPicPr>
        <p:blipFill rotWithShape="1">
          <a:blip r:embed="rId3">
            <a:alphaModFix/>
          </a:blip>
          <a:srcRect l="59938" t="8704" r="8429" b="18147"/>
          <a:stretch/>
        </p:blipFill>
        <p:spPr>
          <a:xfrm>
            <a:off x="1111986" y="0"/>
            <a:ext cx="6920020" cy="51435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791" name="Shape 79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a:p>
        </p:txBody>
      </p:sp>
      <p:pic>
        <p:nvPicPr>
          <p:cNvPr id="792" name="Shape 792"/>
          <p:cNvPicPr preferRelativeResize="0"/>
          <p:nvPr/>
        </p:nvPicPr>
        <p:blipFill rotWithShape="1">
          <a:blip r:embed="rId3">
            <a:alphaModFix/>
          </a:blip>
          <a:srcRect l="60014" t="9417" r="8353" b="17912"/>
          <a:stretch/>
        </p:blipFill>
        <p:spPr>
          <a:xfrm>
            <a:off x="1089061" y="0"/>
            <a:ext cx="6965873" cy="51435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Shape 79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798" name="Shape 79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a:p>
        </p:txBody>
      </p:sp>
      <p:pic>
        <p:nvPicPr>
          <p:cNvPr id="799" name="Shape 799"/>
          <p:cNvPicPr preferRelativeResize="0"/>
          <p:nvPr/>
        </p:nvPicPr>
        <p:blipFill rotWithShape="1">
          <a:blip r:embed="rId3">
            <a:alphaModFix/>
          </a:blip>
          <a:srcRect l="59937" t="9185" r="9204" b="19109"/>
          <a:stretch/>
        </p:blipFill>
        <p:spPr>
          <a:xfrm>
            <a:off x="1128636" y="0"/>
            <a:ext cx="6886723" cy="51435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Shape 80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805" name="Shape 80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a:p>
        </p:txBody>
      </p:sp>
      <p:pic>
        <p:nvPicPr>
          <p:cNvPr id="806" name="Shape 806"/>
          <p:cNvPicPr preferRelativeResize="0"/>
          <p:nvPr/>
        </p:nvPicPr>
        <p:blipFill rotWithShape="1">
          <a:blip r:embed="rId3">
            <a:alphaModFix/>
          </a:blip>
          <a:srcRect l="59863" t="9180" r="8428" b="17672"/>
          <a:stretch/>
        </p:blipFill>
        <p:spPr>
          <a:xfrm>
            <a:off x="1103524" y="0"/>
            <a:ext cx="6936955" cy="51435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Shape 81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endParaRPr/>
          </a:p>
        </p:txBody>
      </p:sp>
      <p:sp>
        <p:nvSpPr>
          <p:cNvPr id="812" name="Shape 81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a:p>
        </p:txBody>
      </p:sp>
      <p:pic>
        <p:nvPicPr>
          <p:cNvPr id="813" name="Shape 813"/>
          <p:cNvPicPr preferRelativeResize="0"/>
          <p:nvPr/>
        </p:nvPicPr>
        <p:blipFill rotWithShape="1">
          <a:blip r:embed="rId3">
            <a:alphaModFix/>
          </a:blip>
          <a:srcRect l="59861" t="8944" r="8274" b="16706"/>
          <a:stretch/>
        </p:blipFill>
        <p:spPr>
          <a:xfrm>
            <a:off x="1142974" y="0"/>
            <a:ext cx="6858039" cy="5143500"/>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457200" y="194503"/>
            <a:ext cx="8229600" cy="4735500"/>
          </a:xfrm>
          <a:prstGeom prst="rect">
            <a:avLst/>
          </a:prstGeom>
        </p:spPr>
        <p:txBody>
          <a:bodyPr lIns="91425" tIns="91425" rIns="91425" bIns="91425" anchor="t" anchorCtr="0">
            <a:noAutofit/>
          </a:bodyPr>
          <a:lstStyle/>
          <a:p>
            <a:pPr lvl="0" rtl="0">
              <a:spcBef>
                <a:spcPts val="0"/>
              </a:spcBef>
              <a:buNone/>
            </a:pPr>
            <a:r>
              <a:rPr lang="en" sz="2400"/>
              <a:t>Variables</a:t>
            </a:r>
          </a:p>
          <a:p>
            <a:pPr lvl="0" rtl="0">
              <a:spcBef>
                <a:spcPts val="0"/>
              </a:spcBef>
              <a:buNone/>
            </a:pPr>
            <a:endParaRPr sz="2400"/>
          </a:p>
          <a:p>
            <a:pPr lvl="0" rtl="0">
              <a:spcBef>
                <a:spcPts val="0"/>
              </a:spcBef>
              <a:buNone/>
            </a:pPr>
            <a:r>
              <a:rPr lang="en" sz="2400"/>
              <a:t>void setup() {</a:t>
            </a:r>
          </a:p>
          <a:p>
            <a:pPr lvl="0" rtl="0">
              <a:spcBef>
                <a:spcPts val="0"/>
              </a:spcBef>
              <a:buClr>
                <a:schemeClr val="dk1"/>
              </a:buClr>
              <a:buSzPct val="45833"/>
              <a:buFont typeface="Arial"/>
              <a:buNone/>
            </a:pPr>
            <a:r>
              <a:rPr lang="en" sz="2400"/>
              <a:t>our code goes here;</a:t>
            </a:r>
          </a:p>
          <a:p>
            <a:pPr lvl="0" rtl="0">
              <a:spcBef>
                <a:spcPts val="0"/>
              </a:spcBef>
              <a:buNone/>
            </a:pPr>
            <a:r>
              <a:rPr lang="en" sz="2400"/>
              <a:t>//we comment here</a:t>
            </a:r>
          </a:p>
          <a:p>
            <a:pPr lvl="0" rtl="0">
              <a:spcBef>
                <a:spcPts val="0"/>
              </a:spcBef>
              <a:buClr>
                <a:schemeClr val="dk1"/>
              </a:buClr>
              <a:buSzPct val="45833"/>
              <a:buFont typeface="Arial"/>
              <a:buNone/>
            </a:pPr>
            <a:r>
              <a:rPr lang="en" sz="2400"/>
              <a:t>}</a:t>
            </a:r>
          </a:p>
          <a:p>
            <a:pPr lvl="0" rtl="0">
              <a:spcBef>
                <a:spcPts val="0"/>
              </a:spcBef>
              <a:buNone/>
            </a:pPr>
            <a:endParaRPr sz="2400"/>
          </a:p>
          <a:p>
            <a:pPr lvl="0" rtl="0">
              <a:spcBef>
                <a:spcPts val="0"/>
              </a:spcBef>
              <a:buNone/>
            </a:pPr>
            <a:r>
              <a:rPr lang="en" sz="2400"/>
              <a:t>void draw() {</a:t>
            </a:r>
          </a:p>
          <a:p>
            <a:pPr lvl="0" rtl="0">
              <a:spcBef>
                <a:spcPts val="0"/>
              </a:spcBef>
              <a:buClr>
                <a:schemeClr val="dk1"/>
              </a:buClr>
              <a:buSzPct val="45833"/>
              <a:buFont typeface="Arial"/>
              <a:buNone/>
            </a:pPr>
            <a:r>
              <a:rPr lang="en" sz="2400">
                <a:solidFill>
                  <a:schemeClr val="dk1"/>
                </a:solidFill>
              </a:rPr>
              <a:t>our code goes here;</a:t>
            </a:r>
          </a:p>
          <a:p>
            <a:pPr lvl="0" rtl="0">
              <a:spcBef>
                <a:spcPts val="0"/>
              </a:spcBef>
              <a:buClr>
                <a:schemeClr val="dk1"/>
              </a:buClr>
              <a:buSzPct val="45833"/>
              <a:buFont typeface="Arial"/>
              <a:buNone/>
            </a:pPr>
            <a:r>
              <a:rPr lang="en" sz="2400">
                <a:solidFill>
                  <a:schemeClr val="dk1"/>
                </a:solidFill>
              </a:rPr>
              <a:t>//we comment here</a:t>
            </a:r>
          </a:p>
          <a:p>
            <a:pPr lvl="0" rtl="0">
              <a:spcBef>
                <a:spcPts val="0"/>
              </a:spcBef>
              <a:buNone/>
            </a:pPr>
            <a:r>
              <a:rPr lang="en" sz="2400"/>
              <a:t>}</a:t>
            </a:r>
          </a:p>
        </p:txBody>
      </p:sp>
      <p:cxnSp>
        <p:nvCxnSpPr>
          <p:cNvPr id="242" name="Shape 242"/>
          <p:cNvCxnSpPr/>
          <p:nvPr/>
        </p:nvCxnSpPr>
        <p:spPr>
          <a:xfrm>
            <a:off x="5150500" y="1222312"/>
            <a:ext cx="0" cy="1091700"/>
          </a:xfrm>
          <a:prstGeom prst="straightConnector1">
            <a:avLst/>
          </a:prstGeom>
          <a:noFill/>
          <a:ln w="114300" cap="flat" cmpd="sng">
            <a:solidFill>
              <a:srgbClr val="000000"/>
            </a:solidFill>
            <a:prstDash val="solid"/>
            <a:round/>
            <a:headEnd type="none" w="lg" len="lg"/>
            <a:tailEnd type="triangle" w="lg" len="lg"/>
          </a:ln>
        </p:spPr>
      </p:cxnSp>
      <p:cxnSp>
        <p:nvCxnSpPr>
          <p:cNvPr id="243" name="Shape 243"/>
          <p:cNvCxnSpPr/>
          <p:nvPr/>
        </p:nvCxnSpPr>
        <p:spPr>
          <a:xfrm>
            <a:off x="4850375" y="2334993"/>
            <a:ext cx="559799" cy="0"/>
          </a:xfrm>
          <a:prstGeom prst="straightConnector1">
            <a:avLst/>
          </a:prstGeom>
          <a:noFill/>
          <a:ln w="114300" cap="flat" cmpd="sng">
            <a:solidFill>
              <a:srgbClr val="000000"/>
            </a:solidFill>
            <a:prstDash val="solid"/>
            <a:round/>
            <a:headEnd type="none" w="lg" len="lg"/>
            <a:tailEnd type="none" w="lg" len="lg"/>
          </a:ln>
        </p:spPr>
      </p:cxnSp>
      <p:sp>
        <p:nvSpPr>
          <p:cNvPr id="244" name="Shape 244"/>
          <p:cNvSpPr txBox="1">
            <a:spLocks noGrp="1"/>
          </p:cNvSpPr>
          <p:nvPr>
            <p:ph type="body" idx="1"/>
          </p:nvPr>
        </p:nvSpPr>
        <p:spPr>
          <a:xfrm>
            <a:off x="6012050" y="205987"/>
            <a:ext cx="2357399" cy="4800000"/>
          </a:xfrm>
          <a:prstGeom prst="rect">
            <a:avLst/>
          </a:prstGeom>
        </p:spPr>
        <p:txBody>
          <a:bodyPr lIns="91425" tIns="91425" rIns="91425" bIns="91425" anchor="t" anchorCtr="0">
            <a:noAutofit/>
          </a:bodyPr>
          <a:lstStyle/>
          <a:p>
            <a:pPr lvl="0" rtl="0">
              <a:spcBef>
                <a:spcPts val="0"/>
              </a:spcBef>
              <a:buNone/>
            </a:pPr>
            <a:r>
              <a:rPr lang="en" b="1">
                <a:solidFill>
                  <a:schemeClr val="dk1"/>
                </a:solidFill>
              </a:rPr>
              <a:t>ONCE</a:t>
            </a:r>
          </a:p>
          <a:p>
            <a:pPr lvl="0" rtl="0">
              <a:spcBef>
                <a:spcPts val="0"/>
              </a:spcBef>
              <a:buNone/>
            </a:pPr>
            <a:endParaRPr b="1"/>
          </a:p>
          <a:p>
            <a:pPr lvl="0" rtl="0">
              <a:spcBef>
                <a:spcPts val="0"/>
              </a:spcBef>
              <a:buNone/>
            </a:pPr>
            <a:endParaRPr b="1"/>
          </a:p>
          <a:p>
            <a:pPr lvl="0" rtl="0">
              <a:spcBef>
                <a:spcPts val="0"/>
              </a:spcBef>
              <a:buNone/>
            </a:pPr>
            <a:r>
              <a:rPr lang="en" b="1"/>
              <a:t>ONCE</a:t>
            </a:r>
          </a:p>
          <a:p>
            <a:pPr lvl="0" rtl="0">
              <a:spcBef>
                <a:spcPts val="0"/>
              </a:spcBef>
              <a:buNone/>
            </a:pPr>
            <a:endParaRPr b="1"/>
          </a:p>
          <a:p>
            <a:pPr lvl="0" rtl="0">
              <a:spcBef>
                <a:spcPts val="0"/>
              </a:spcBef>
              <a:buNone/>
            </a:pPr>
            <a:endParaRPr b="1"/>
          </a:p>
          <a:p>
            <a:pPr lvl="0" rtl="0">
              <a:spcBef>
                <a:spcPts val="0"/>
              </a:spcBef>
              <a:buNone/>
            </a:pPr>
            <a:endParaRPr b="1"/>
          </a:p>
          <a:p>
            <a:pPr lvl="0" rtl="0">
              <a:spcBef>
                <a:spcPts val="0"/>
              </a:spcBef>
              <a:buNone/>
            </a:pPr>
            <a:r>
              <a:rPr lang="en" b="1"/>
              <a:t>LOOP</a:t>
            </a:r>
          </a:p>
        </p:txBody>
      </p:sp>
      <p:sp>
        <p:nvSpPr>
          <p:cNvPr id="245" name="Shape 245"/>
          <p:cNvSpPr/>
          <p:nvPr/>
        </p:nvSpPr>
        <p:spPr>
          <a:xfrm>
            <a:off x="4930175" y="3152475"/>
            <a:ext cx="758399" cy="995700"/>
          </a:xfrm>
          <a:prstGeom prst="uturnArrow">
            <a:avLst>
              <a:gd name="adj1" fmla="val 25000"/>
              <a:gd name="adj2" fmla="val 25000"/>
              <a:gd name="adj3" fmla="val 25000"/>
              <a:gd name="adj4" fmla="val 43750"/>
              <a:gd name="adj5" fmla="val 75000"/>
            </a:avLst>
          </a:prstGeom>
          <a:solidFill>
            <a:srgbClr val="000000"/>
          </a:solidFill>
          <a:ln>
            <a:noFill/>
          </a:ln>
        </p:spPr>
        <p:txBody>
          <a:bodyPr lIns="91425" tIns="91425" rIns="91425" bIns="91425" anchor="ctr" anchorCtr="0">
            <a:noAutofit/>
          </a:bodyPr>
          <a:lstStyle/>
          <a:p>
            <a:pPr lvl="0">
              <a:spcBef>
                <a:spcPts val="0"/>
              </a:spcBef>
              <a:buNone/>
            </a:pPr>
            <a:endParaRPr/>
          </a:p>
        </p:txBody>
      </p:sp>
      <p:sp>
        <p:nvSpPr>
          <p:cNvPr id="246" name="Shape 246"/>
          <p:cNvSpPr/>
          <p:nvPr/>
        </p:nvSpPr>
        <p:spPr>
          <a:xfrm rot="10800000">
            <a:off x="4885578" y="3976203"/>
            <a:ext cx="758399" cy="995700"/>
          </a:xfrm>
          <a:prstGeom prst="uturnArrow">
            <a:avLst>
              <a:gd name="adj1" fmla="val 25000"/>
              <a:gd name="adj2" fmla="val 25000"/>
              <a:gd name="adj3" fmla="val 25000"/>
              <a:gd name="adj4" fmla="val 43750"/>
              <a:gd name="adj5" fmla="val 75000"/>
            </a:avLst>
          </a:prstGeom>
          <a:solidFill>
            <a:srgbClr val="000000"/>
          </a:solidFill>
          <a:ln>
            <a:noFill/>
          </a:ln>
        </p:spPr>
        <p:txBody>
          <a:bodyPr lIns="91425" tIns="91425" rIns="91425" bIns="91425" anchor="ctr" anchorCtr="0">
            <a:noAutofit/>
          </a:bodyPr>
          <a:lstStyle/>
          <a:p>
            <a:pPr lvl="0">
              <a:spcBef>
                <a:spcPts val="0"/>
              </a:spcBef>
              <a:buNone/>
            </a:pPr>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lgn="ctr" rtl="0">
              <a:spcBef>
                <a:spcPts val="0"/>
              </a:spcBef>
              <a:buNone/>
            </a:pPr>
            <a:r>
              <a:rPr lang="en"/>
              <a:t>Variables</a:t>
            </a:r>
          </a:p>
        </p:txBody>
      </p:sp>
      <p:sp>
        <p:nvSpPr>
          <p:cNvPr id="257" name="Shape 25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
              <a:t>Think of variables as </a:t>
            </a:r>
            <a:r>
              <a:rPr lang="en" b="1" u="sng"/>
              <a:t>containers</a:t>
            </a:r>
            <a:r>
              <a:rPr lang="en"/>
              <a:t> for holding pieces of information.</a:t>
            </a:r>
          </a:p>
          <a:p>
            <a:pPr lvl="0" rtl="0">
              <a:spcBef>
                <a:spcPts val="0"/>
              </a:spcBef>
              <a:buNone/>
            </a:pPr>
            <a:endParaRPr/>
          </a:p>
          <a:p>
            <a:pPr lvl="0" rtl="0">
              <a:spcBef>
                <a:spcPts val="0"/>
              </a:spcBef>
              <a:buNone/>
            </a:pPr>
            <a:r>
              <a:rPr lang="en"/>
              <a:t>You need different containers for different types of information.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2006</TotalTime>
  <Words>1553</Words>
  <Application>Microsoft Macintosh PowerPoint</Application>
  <PresentationFormat>On-screen Show (16:9)</PresentationFormat>
  <Paragraphs>244</Paragraphs>
  <Slides>76</Slides>
  <Notes>72</Notes>
  <HiddenSlides>0</HiddenSlides>
  <MMClips>0</MMClips>
  <ScaleCrop>false</ScaleCrop>
  <HeadingPairs>
    <vt:vector size="4" baseType="variant">
      <vt:variant>
        <vt:lpstr>Theme</vt:lpstr>
      </vt:variant>
      <vt:variant>
        <vt:i4>4</vt:i4>
      </vt:variant>
      <vt:variant>
        <vt:lpstr>Slide Titles</vt:lpstr>
      </vt:variant>
      <vt:variant>
        <vt:i4>76</vt:i4>
      </vt:variant>
    </vt:vector>
  </HeadingPairs>
  <TitlesOfParts>
    <vt:vector size="80" baseType="lpstr">
      <vt:lpstr>simple-dark-2</vt:lpstr>
      <vt:lpstr>Office Theme</vt:lpstr>
      <vt:lpstr>simple-light-2</vt:lpstr>
      <vt:lpstr>Custom Theme</vt:lpstr>
      <vt:lpstr>Week 2</vt:lpstr>
      <vt:lpstr>GIT IN TERMINAL</vt:lpstr>
      <vt:lpstr>PROGRAMMING BASICS REVIEW</vt:lpstr>
      <vt:lpstr>Coordinates</vt:lpstr>
      <vt:lpstr>TA – Ask This GUY Questions</vt:lpstr>
      <vt:lpstr>PowerPoint Presentation</vt:lpstr>
      <vt:lpstr>Syntax</vt:lpstr>
      <vt:lpstr>PowerPoint Presentation</vt:lpstr>
      <vt:lpstr>Variables</vt:lpstr>
      <vt:lpstr>Variables</vt:lpstr>
      <vt:lpstr>Variables</vt:lpstr>
      <vt:lpstr>Data types</vt:lpstr>
      <vt:lpstr>Data types</vt:lpstr>
      <vt:lpstr>PowerPoint Presentation</vt:lpstr>
      <vt:lpstr>Structure</vt:lpstr>
      <vt:lpstr>Structure</vt:lpstr>
      <vt:lpstr>Structure</vt:lpstr>
      <vt:lpstr>Naming Conventions</vt:lpstr>
      <vt:lpstr>Commenting Review</vt:lpstr>
      <vt:lpstr>ALL VARIABLES MUST HAVE...</vt:lpstr>
      <vt:lpstr>VARIABLE NAMING TIPS:</vt:lpstr>
      <vt:lpstr>There are also in-built System Variables for us to make use of</vt:lpstr>
      <vt:lpstr>Operators for simple math</vt:lpstr>
      <vt:lpstr>PowerPoint Presentation</vt:lpstr>
      <vt:lpstr>What happens if you try to add a float and an int together? </vt:lpstr>
      <vt:lpstr>Debugging</vt:lpstr>
      <vt:lpstr>OF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PRINCIPLES OF OBJECT ORIENTED CODING</vt:lpstr>
      <vt:lpstr>PowerPoint Presentation</vt:lpstr>
      <vt:lpstr>PowerPoint Presentation</vt:lpstr>
      <vt:lpstr>Classes &amp; objects are used as fundamental units to organize your code.</vt:lpstr>
      <vt:lpstr>Class is the blueprint for what kind of object the class will create.</vt:lpstr>
      <vt:lpstr>What classes would a game about spaceships have?</vt:lpstr>
      <vt:lpstr>Class Structure</vt:lpstr>
      <vt:lpstr>PSEUDO CODE Dog </vt:lpstr>
      <vt:lpstr>Rule: classes should be nouns &amp; methods should be verbs</vt:lpstr>
      <vt:lpstr>Cookie Cutter</vt:lpstr>
      <vt:lpstr>Public VS Private</vt:lpstr>
      <vt:lpstr>Class structures are used to avoid duplicating code and making your code easier to read. </vt:lpstr>
      <vt:lpstr>Inheritance means that a class you’re making extends another class, getting all methods and variables that are public. </vt:lpstr>
      <vt:lpstr>PowerPoint Presentation</vt:lpstr>
      <vt:lpstr>CREATING CLASSES  OPENFRAMEWORKS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2</dc:title>
  <cp:lastModifiedBy>Nicole Messier</cp:lastModifiedBy>
  <cp:revision>12</cp:revision>
  <dcterms:modified xsi:type="dcterms:W3CDTF">2016-02-08T19:46:42Z</dcterms:modified>
</cp:coreProperties>
</file>